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Slide-background-1-image-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4F5F2"/>
        </a:solidFill>
      </p:bgPr>
    </p:bg>
    <p:spTree>
      <p:nvGrpSpPr>
        <p:cNvPr id="1" name=""/>
        <p:cNvGrpSpPr/>
        <p:nvPr/>
      </p:nvGrpSpPr>
      <p:grpSpPr>
        <a:xfrm>
          <a:off x="0" y="0"/>
          <a:ext cx="0" cy="0"/>
          <a:chOff x="0" y="0"/>
          <a:chExt cx="0" cy="0"/>
        </a:xfrm>
      </p:grpSpPr>
      <p:sp>
        <p:nvSpPr>
          <p:cNvPr id="2" name="Title Placeholder 1"/>
          <p:cNvSpPr/>
          <p:nvPr>
            <p:ph type="title"/>
          </p:nvPr>
        </p:nvSpPr>
        <p:spPr>
          <a:xfrm>
            <a:off x="812726" y="1102196"/>
            <a:ext cx="10566549" cy="476250"/>
          </a:xfrm>
          <a:prstGeom prst="rect">
            <a:avLst/>
          </a:prstGeom>
          <a:noFill/>
          <a:ln/>
        </p:spPr>
        <p:txBody>
          <a:bodyPr wrap="square" lIns="0" tIns="0" rIns="0" bIns="0" rtlCol="0" anchor="t"/>
          <a:lstStyle>
            <a:lvl1pPr algn="l" indent="0" marL="0">
              <a:lnSpc>
                <a:spcPct val="115000"/>
              </a:lnSpc>
              <a:buNone/>
              <a:defRPr lang="en-US" sz="3000" dirty="0">
                <a:solidFill>
                  <a:srgbClr val="0E1A2B"/>
                </a:solidFill>
                <a:latin typeface="Noto Sans JP" pitchFamily="34" charset="0"/>
                <a:ea typeface="Noto Sans JP" pitchFamily="34" charset="-122"/>
                <a:cs typeface="Noto Sans JP" pitchFamily="34" charset="-120"/>
              </a:defRPr>
            </a:lvl1pPr>
          </a:lstStyle>
          <a:p>
            <a:pPr algn="l" indent="0" marL="0">
              <a:lnSpc>
                <a:spcPct val="115000"/>
              </a:lnSpc>
              <a:buNone/>
            </a:pPr>
            <a:endParaRPr lang="en-US" sz="3000" dirty="0"/>
          </a:p>
        </p:txBody>
      </p:sp>
      <p:sp>
        <p:nvSpPr>
          <p:cNvPr id="3" name="Text Placeholder 2"/>
          <p:cNvSpPr/>
          <p:nvPr>
            <p:ph idx="101" type="body"/>
          </p:nvPr>
        </p:nvSpPr>
        <p:spPr>
          <a:xfrm>
            <a:off x="812726" y="1883246"/>
            <a:ext cx="10566474" cy="4161954"/>
          </a:xfrm>
          <a:prstGeom prst="rect">
            <a:avLst/>
          </a:prstGeom>
          <a:noFill/>
          <a:ln/>
        </p:spPr>
        <p:txBody>
          <a:bodyPr wrap="square" lIns="0" tIns="0" rIns="0" bIns="0" rtlCol="0" anchor="t"/>
          <a:lstStyle>
            <a:lvl1pPr algn="l" indent="0" marL="0">
              <a:lnSpc>
                <a:spcPct val="140000"/>
              </a:lnSpc>
              <a:buNone/>
              <a:defRPr lang="en-US" sz="1600" dirty="0">
                <a:solidFill>
                  <a:srgbClr val="0E1A2B"/>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background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p:nvPr>
            <p:ph type="title"/>
          </p:nvPr>
        </p:nvSpPr>
        <p:spPr>
          <a:xfrm>
            <a:off x="812726" y="1102196"/>
            <a:ext cx="10566549" cy="476250"/>
          </a:xfrm>
          <a:prstGeom prst="rect">
            <a:avLst/>
          </a:prstGeom>
          <a:noFill/>
          <a:ln/>
        </p:spPr>
        <p:txBody>
          <a:bodyPr wrap="square" lIns="0" tIns="0" rIns="0" bIns="0" rtlCol="0" anchor="t"/>
          <a:lstStyle>
            <a:lvl1pPr algn="l" indent="0" marL="0">
              <a:lnSpc>
                <a:spcPct val="115000"/>
              </a:lnSpc>
              <a:buNone/>
              <a:defRPr lang="en-US" sz="3000" dirty="0">
                <a:solidFill>
                  <a:srgbClr val="EEF0F2"/>
                </a:solidFill>
                <a:latin typeface="Noto Sans JP" pitchFamily="34" charset="0"/>
                <a:ea typeface="Noto Sans JP" pitchFamily="34" charset="-122"/>
                <a:cs typeface="Noto Sans JP" pitchFamily="34" charset="-120"/>
              </a:defRPr>
            </a:lvl1pPr>
          </a:lstStyle>
          <a:p>
            <a:pPr algn="l" indent="0" marL="0">
              <a:lnSpc>
                <a:spcPct val="115000"/>
              </a:lnSpc>
              <a:buNone/>
            </a:pPr>
            <a:endParaRPr lang="en-US" sz="3000" dirty="0"/>
          </a:p>
        </p:txBody>
      </p:sp>
      <p:sp>
        <p:nvSpPr>
          <p:cNvPr id="3" name="Text Placeholder 2"/>
          <p:cNvSpPr/>
          <p:nvPr>
            <p:ph idx="101" type="body"/>
          </p:nvPr>
        </p:nvSpPr>
        <p:spPr>
          <a:xfrm>
            <a:off x="812726" y="1883246"/>
            <a:ext cx="10566474" cy="4161954"/>
          </a:xfrm>
          <a:prstGeom prst="rect">
            <a:avLst/>
          </a:prstGeom>
          <a:noFill/>
          <a:ln/>
        </p:spPr>
        <p:txBody>
          <a:bodyPr wrap="square" lIns="0" tIns="0" rIns="0" bIns="0" rtlCol="0" anchor="t"/>
          <a:lstStyle>
            <a:lvl1pPr algn="l" indent="0" marL="0">
              <a:lnSpc>
                <a:spcPct val="140000"/>
              </a:lnSpc>
              <a:buNone/>
              <a:defRPr lang="en-US" sz="1600" dirty="0">
                <a:solidFill>
                  <a:srgbClr val="EEF0F2"/>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5F2"/>
        </a:solidFill>
      </p:bgPr>
    </p:bg>
    <p:spTree>
      <p:nvGrpSpPr>
        <p:cNvPr id="1" name=""/>
        <p:cNvGrpSpPr/>
        <p:nvPr/>
      </p:nvGrpSpPr>
      <p:grpSpPr>
        <a:xfrm>
          <a:off x="0" y="0"/>
          <a:ext cx="0" cy="0"/>
          <a:chOff x="0" y="0"/>
          <a:chExt cx="0" cy="0"/>
        </a:xfrm>
      </p:grpSpPr>
      <p:sp>
        <p:nvSpPr>
          <p:cNvPr id="2" name="Title Placeholder 1"/>
          <p:cNvSpPr/>
          <p:nvPr>
            <p:ph type="title"/>
          </p:nvPr>
        </p:nvSpPr>
        <p:spPr>
          <a:xfrm>
            <a:off x="812726" y="1102196"/>
            <a:ext cx="10566549" cy="476250"/>
          </a:xfrm>
          <a:prstGeom prst="rect">
            <a:avLst/>
          </a:prstGeom>
          <a:noFill/>
          <a:ln/>
        </p:spPr>
        <p:txBody>
          <a:bodyPr wrap="square" lIns="0" tIns="0" rIns="0" bIns="0" rtlCol="0" anchor="t"/>
          <a:lstStyle>
            <a:lvl1pPr algn="l" indent="0" marL="0">
              <a:lnSpc>
                <a:spcPct val="115000"/>
              </a:lnSpc>
              <a:buNone/>
              <a:defRPr lang="en-US" sz="3000" dirty="0">
                <a:solidFill>
                  <a:srgbClr val="0E1A2B"/>
                </a:solidFill>
                <a:latin typeface="Noto Sans JP" pitchFamily="34" charset="0"/>
                <a:ea typeface="Noto Sans JP" pitchFamily="34" charset="-122"/>
                <a:cs typeface="Noto Sans JP" pitchFamily="34" charset="-120"/>
              </a:defRPr>
            </a:lvl1pPr>
          </a:lstStyle>
          <a:p>
            <a:pPr algn="l" indent="0" marL="0">
              <a:lnSpc>
                <a:spcPct val="115000"/>
              </a:lnSpc>
              <a:buNone/>
            </a:pPr>
            <a:endParaRPr lang="en-US" sz="3000" dirty="0"/>
          </a:p>
        </p:txBody>
      </p:sp>
      <p:sp>
        <p:nvSpPr>
          <p:cNvPr id="3" name="Text Placeholder 2"/>
          <p:cNvSpPr/>
          <p:nvPr>
            <p:ph idx="101" type="body"/>
          </p:nvPr>
        </p:nvSpPr>
        <p:spPr>
          <a:xfrm>
            <a:off x="812726" y="1883246"/>
            <a:ext cx="10566474" cy="4161954"/>
          </a:xfrm>
          <a:prstGeom prst="rect">
            <a:avLst/>
          </a:prstGeom>
          <a:noFill/>
          <a:ln/>
        </p:spPr>
        <p:txBody>
          <a:bodyPr wrap="square" lIns="0" tIns="0" rIns="0" bIns="0" rtlCol="0" anchor="t"/>
          <a:lstStyle>
            <a:lvl1pPr algn="l" indent="0" marL="0">
              <a:lnSpc>
                <a:spcPct val="140000"/>
              </a:lnSpc>
              <a:buNone/>
              <a:defRPr lang="en-US" sz="1600" dirty="0">
                <a:solidFill>
                  <a:srgbClr val="0E1A2B"/>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jpe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jpe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kurupet.com/" TargetMode="External"/><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812726" y="812726"/>
            <a:ext cx="609575" cy="38075"/>
          </a:xfrm>
          <a:prstGeom prst="rect">
            <a:avLst/>
          </a:prstGeom>
          <a:solidFill>
            <a:srgbClr val="F07A33"/>
          </a:solidFill>
          <a:ln/>
        </p:spPr>
      </p:sp>
      <p:sp>
        <p:nvSpPr>
          <p:cNvPr id="3" name="Text 1"/>
          <p:cNvSpPr/>
          <p:nvPr/>
        </p:nvSpPr>
        <p:spPr>
          <a:xfrm>
            <a:off x="812726" y="1872134"/>
            <a:ext cx="10883545" cy="274315"/>
          </a:xfrm>
          <a:prstGeom prst="rect">
            <a:avLst/>
          </a:prstGeom>
          <a:noFill/>
          <a:ln/>
        </p:spPr>
        <p:txBody>
          <a:bodyPr wrap="square" lIns="0" tIns="0" rIns="0" bIns="0" rtlCol="0" anchor="t">
            <a:normAutofit/>
          </a:bodyPr>
          <a:lstStyle/>
          <a:p>
            <a:pPr algn="l" indent="0" marL="0">
              <a:lnSpc>
                <a:spcPts val="1960"/>
              </a:lnSpc>
              <a:buNone/>
            </a:pPr>
            <a:r>
              <a:rPr lang="en-US" sz="1400" spc="200" kern="0" dirty="0">
                <a:solidFill>
                  <a:srgbClr val="A3AEBD"/>
                </a:solidFill>
                <a:latin typeface="IBM Plex Sans" pitchFamily="34" charset="0"/>
                <a:ea typeface="IBM Plex Sans" pitchFamily="34" charset="-122"/>
                <a:cs typeface="IBM Plex Sans" pitchFamily="34" charset="-120"/>
              </a:rPr>
              <a:t>板金工場向け　集客・予約・決済プラットフォーム</a:t>
            </a:r>
            <a:endParaRPr lang="en-US" sz="1400" dirty="0"/>
          </a:p>
        </p:txBody>
      </p:sp>
      <p:sp>
        <p:nvSpPr>
          <p:cNvPr id="4" name="Text 2"/>
          <p:cNvSpPr/>
          <p:nvPr>
            <p:ph type="title"/>
          </p:nvPr>
        </p:nvSpPr>
        <p:spPr>
          <a:xfrm>
            <a:off x="812726" y="2375049"/>
            <a:ext cx="10883545" cy="1854002"/>
          </a:xfrm>
          <a:prstGeom prst="rect">
            <a:avLst/>
          </a:prstGeom>
          <a:noFill/>
          <a:ln/>
        </p:spPr>
        <p:txBody>
          <a:bodyPr wrap="square" lIns="0" tIns="0" rIns="0" bIns="0" rtlCol="0" anchor="t">
            <a:normAutofit/>
          </a:bodyPr>
          <a:lstStyle/>
          <a:p>
            <a:pPr algn="l" indent="0" marL="0">
              <a:lnSpc>
                <a:spcPts val="7200"/>
              </a:lnSpc>
              <a:buNone/>
            </a:pPr>
            <a:r>
              <a:rPr lang="en-US" sz="6000" b="1" i="0" spc="100" kern="0" dirty="0">
                <a:solidFill>
                  <a:srgbClr val="EEF0F2"/>
                </a:solidFill>
                <a:latin typeface="Noto Sans JP" pitchFamily="34" charset="0"/>
                <a:ea typeface="Noto Sans JP" pitchFamily="34" charset="-122"/>
                <a:cs typeface="Noto Sans JP" pitchFamily="34" charset="-120"/>
              </a:rPr>
              <a:t>空き時間を、</a:t>
            </a:r>
            <a:endParaRPr lang="en-US" sz="6000" dirty="0"/>
          </a:p>
          <a:p>
            <a:pPr algn="l" indent="0" marL="0">
              <a:lnSpc>
                <a:spcPts val="7200"/>
              </a:lnSpc>
              <a:buNone/>
            </a:pPr>
            <a:r>
              <a:rPr lang="en-US" sz="6000" b="1" i="0" spc="100" kern="0" dirty="0">
                <a:solidFill>
                  <a:srgbClr val="F07A33"/>
                </a:solidFill>
                <a:latin typeface="Noto Sans JP" pitchFamily="34" charset="0"/>
                <a:ea typeface="Noto Sans JP" pitchFamily="34" charset="-122"/>
                <a:cs typeface="Noto Sans JP" pitchFamily="34" charset="-120"/>
              </a:rPr>
              <a:t>売上</a:t>
            </a:r>
            <a:r>
              <a:rPr lang="en-US" sz="6000" b="1" i="0" spc="100" kern="0" dirty="0">
                <a:solidFill>
                  <a:srgbClr val="EEF0F2"/>
                </a:solidFill>
                <a:latin typeface="Noto Sans JP" pitchFamily="34" charset="0"/>
                <a:ea typeface="Noto Sans JP" pitchFamily="34" charset="-122"/>
                <a:cs typeface="Noto Sans JP" pitchFamily="34" charset="-120"/>
              </a:rPr>
              <a:t>に変える。</a:t>
            </a:r>
            <a:endParaRPr lang="en-US" sz="6000" dirty="0"/>
          </a:p>
        </p:txBody>
      </p:sp>
      <p:sp>
        <p:nvSpPr>
          <p:cNvPr id="5" name="Text 3"/>
          <p:cNvSpPr/>
          <p:nvPr/>
        </p:nvSpPr>
        <p:spPr>
          <a:xfrm>
            <a:off x="812726" y="4457650"/>
            <a:ext cx="10883545" cy="350341"/>
          </a:xfrm>
          <a:prstGeom prst="rect">
            <a:avLst/>
          </a:prstGeom>
          <a:noFill/>
          <a:ln/>
        </p:spPr>
        <p:txBody>
          <a:bodyPr wrap="square" lIns="0" tIns="0" rIns="0" bIns="0" rtlCol="0" anchor="t">
            <a:normAutofit/>
          </a:bodyPr>
          <a:lstStyle/>
          <a:p>
            <a:pPr algn="l" indent="0" marL="0">
              <a:lnSpc>
                <a:spcPts val="2560"/>
              </a:lnSpc>
              <a:buNone/>
            </a:pPr>
            <a:r>
              <a:rPr lang="en-US" sz="1600" dirty="0">
                <a:solidFill>
                  <a:srgbClr val="C9D0D8"/>
                </a:solidFill>
                <a:latin typeface="IBM Plex Sans" pitchFamily="34" charset="0"/>
                <a:ea typeface="IBM Plex Sans" pitchFamily="34" charset="-122"/>
                <a:cs typeface="IBM Plex Sans" pitchFamily="34" charset="-120"/>
              </a:rPr>
              <a:t>Web集客から予約受付、見積、決済までを一つの画面で。</a:t>
            </a:r>
            <a:endParaRPr lang="en-US" sz="1600" dirty="0"/>
          </a:p>
        </p:txBody>
      </p:sp>
      <p:sp>
        <p:nvSpPr>
          <p:cNvPr id="6" name="Text 4"/>
          <p:cNvSpPr/>
          <p:nvPr/>
        </p:nvSpPr>
        <p:spPr>
          <a:xfrm>
            <a:off x="812726" y="6167313"/>
            <a:ext cx="5886450" cy="309786"/>
          </a:xfrm>
          <a:prstGeom prst="rect">
            <a:avLst/>
          </a:prstGeom>
          <a:noFill/>
          <a:ln/>
        </p:spPr>
        <p:txBody>
          <a:bodyPr wrap="square" lIns="0" tIns="0" rIns="0" bIns="0" rtlCol="0" anchor="t">
            <a:normAutofit/>
          </a:bodyPr>
          <a:lstStyle/>
          <a:p>
            <a:pPr algn="l" indent="0" marL="0">
              <a:lnSpc>
                <a:spcPts val="2240"/>
              </a:lnSpc>
              <a:buNone/>
            </a:pPr>
            <a:r>
              <a:rPr lang="en-US" sz="1600" b="1" spc="100" kern="0" dirty="0">
                <a:solidFill>
                  <a:srgbClr val="EEF0F2"/>
                </a:solidFill>
                <a:latin typeface="IBM Plex Sans" pitchFamily="34" charset="0"/>
                <a:ea typeface="IBM Plex Sans" pitchFamily="34" charset="-122"/>
                <a:cs typeface="IBM Plex Sans" pitchFamily="34" charset="-120"/>
              </a:rPr>
              <a:t>くるぺっと</a:t>
            </a:r>
            <a:r>
              <a:rPr lang="en-US" sz="1600" b="1" spc="100" kern="0" dirty="0">
                <a:solidFill>
                  <a:srgbClr val="A3AEBD"/>
                </a:solidFill>
                <a:latin typeface="IBM Plex Sans" pitchFamily="34" charset="0"/>
                <a:ea typeface="IBM Plex Sans" pitchFamily="34" charset="-122"/>
                <a:cs typeface="IBM Plex Sans" pitchFamily="34" charset="-120"/>
              </a:rPr>
              <a:t>　サービスのご案内</a:t>
            </a:r>
            <a:endParaRPr lang="en-US" sz="1600" dirty="0"/>
          </a:p>
        </p:txBody>
      </p:sp>
      <p:sp>
        <p:nvSpPr>
          <p:cNvPr id="7" name="Text 5"/>
          <p:cNvSpPr/>
          <p:nvPr/>
        </p:nvSpPr>
        <p:spPr>
          <a:xfrm>
            <a:off x="8763074" y="6238379"/>
            <a:ext cx="2616200" cy="238720"/>
          </a:xfrm>
          <a:prstGeom prst="rect">
            <a:avLst/>
          </a:prstGeom>
          <a:noFill/>
          <a:ln/>
        </p:spPr>
        <p:txBody>
          <a:bodyPr wrap="square" lIns="0" tIns="0" rIns="0" bIns="0" rtlCol="0" anchor="t">
            <a:normAutofit/>
          </a:bodyPr>
          <a:lstStyle/>
          <a:p>
            <a:pPr algn="r" indent="0" marL="0">
              <a:lnSpc>
                <a:spcPts val="1680"/>
              </a:lnSpc>
              <a:buNone/>
            </a:pPr>
            <a:r>
              <a:rPr lang="en-US" sz="1200" spc="100" kern="0" dirty="0">
                <a:solidFill>
                  <a:srgbClr val="A3AEBD"/>
                </a:solidFill>
                <a:latin typeface="IBM Plex Sans" pitchFamily="34" charset="0"/>
                <a:ea typeface="IBM Plex Sans" pitchFamily="34" charset="-122"/>
                <a:cs typeface="IBM Plex Sans" pitchFamily="34" charset="-120"/>
              </a:rPr>
              <a:t>kurupet.com</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5F2"/>
        </a:solidFill>
      </p:bgPr>
    </p:bg>
    <p:spTree>
      <p:nvGrpSpPr>
        <p:cNvPr id="1" name=""/>
        <p:cNvGrpSpPr/>
        <p:nvPr/>
      </p:nvGrpSpPr>
      <p:grpSpPr>
        <a:xfrm>
          <a:off x="0" y="0"/>
          <a:ext cx="0" cy="0"/>
          <a:chOff x="0" y="0"/>
          <a:chExt cx="0" cy="0"/>
        </a:xfrm>
      </p:grpSpPr>
      <p:sp>
        <p:nvSpPr>
          <p:cNvPr id="2" name="Text 0"/>
          <p:cNvSpPr/>
          <p:nvPr/>
        </p:nvSpPr>
        <p:spPr>
          <a:xfrm>
            <a:off x="812726" y="812726"/>
            <a:ext cx="1088354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4510F"/>
                </a:solidFill>
                <a:latin typeface="IBM Plex Sans" pitchFamily="34" charset="0"/>
                <a:ea typeface="IBM Plex Sans" pitchFamily="34" charset="-122"/>
                <a:cs typeface="IBM Plex Sans" pitchFamily="34" charset="-120"/>
              </a:rPr>
              <a:t>CHALLENGE</a:t>
            </a:r>
            <a:endParaRPr lang="en-US" sz="1200" dirty="0"/>
          </a:p>
        </p:txBody>
      </p:sp>
      <p:sp>
        <p:nvSpPr>
          <p:cNvPr id="3" name="Text 1"/>
          <p:cNvSpPr/>
          <p:nvPr>
            <p:ph type="title"/>
          </p:nvPr>
        </p:nvSpPr>
        <p:spPr>
          <a:xfrm>
            <a:off x="812726" y="1102196"/>
            <a:ext cx="10883545" cy="501650"/>
          </a:xfrm>
          <a:prstGeom prst="rect">
            <a:avLst/>
          </a:prstGeom>
          <a:noFill/>
          <a:ln/>
        </p:spPr>
        <p:txBody>
          <a:bodyPr wrap="square" lIns="0" tIns="0" rIns="0" bIns="0" rtlCol="0" anchor="t">
            <a:normAutofit/>
          </a:bodyPr>
          <a:lstStyle/>
          <a:p>
            <a:pPr algn="l" indent="0" marL="0">
              <a:lnSpc>
                <a:spcPts val="3750"/>
              </a:lnSpc>
              <a:buNone/>
            </a:pPr>
            <a:r>
              <a:rPr lang="en-US" sz="3000" b="1" i="0" dirty="0">
                <a:solidFill>
                  <a:srgbClr val="0E1A2B"/>
                </a:solidFill>
                <a:latin typeface="Noto Sans JP" pitchFamily="34" charset="0"/>
                <a:ea typeface="Noto Sans JP" pitchFamily="34" charset="-122"/>
                <a:cs typeface="Noto Sans JP" pitchFamily="34" charset="-120"/>
              </a:rPr>
              <a:t>工場経営が抱える、5つの受注課題</a:t>
            </a:r>
            <a:endParaRPr lang="en-US" sz="3000" dirty="0"/>
          </a:p>
        </p:txBody>
      </p:sp>
      <p:sp>
        <p:nvSpPr>
          <p:cNvPr id="4" name="Shape 2"/>
          <p:cNvSpPr/>
          <p:nvPr/>
        </p:nvSpPr>
        <p:spPr>
          <a:xfrm>
            <a:off x="831776" y="1934021"/>
            <a:ext cx="0" cy="3907979"/>
          </a:xfrm>
          <a:prstGeom prst="line">
            <a:avLst/>
          </a:prstGeom>
          <a:noFill/>
          <a:ln w="38100">
            <a:solidFill>
              <a:srgbClr val="E2621B"/>
            </a:solidFill>
            <a:prstDash val="solid"/>
          </a:ln>
        </p:spPr>
      </p:sp>
      <p:sp>
        <p:nvSpPr>
          <p:cNvPr id="5" name="Text 3"/>
          <p:cNvSpPr/>
          <p:nvPr/>
        </p:nvSpPr>
        <p:spPr>
          <a:xfrm>
            <a:off x="1098476" y="1984747"/>
            <a:ext cx="3106738" cy="1701701"/>
          </a:xfrm>
          <a:prstGeom prst="rect">
            <a:avLst/>
          </a:prstGeom>
          <a:noFill/>
          <a:ln/>
        </p:spPr>
        <p:txBody>
          <a:bodyPr wrap="square" lIns="0" tIns="0" rIns="0" bIns="0" rtlCol="0" anchor="t">
            <a:normAutofit/>
          </a:bodyPr>
          <a:lstStyle/>
          <a:p>
            <a:pPr algn="l" indent="0" marL="0">
              <a:lnSpc>
                <a:spcPts val="3300"/>
              </a:lnSpc>
              <a:buNone/>
            </a:pPr>
            <a:r>
              <a:rPr lang="en-US" sz="2200" b="1" dirty="0">
                <a:solidFill>
                  <a:srgbClr val="0E1A2B"/>
                </a:solidFill>
                <a:latin typeface="Noto Sans JP" pitchFamily="34" charset="0"/>
                <a:ea typeface="Noto Sans JP" pitchFamily="34" charset="-122"/>
                <a:cs typeface="Noto Sans JP" pitchFamily="34" charset="-120"/>
              </a:rPr>
              <a:t>課題は技術力ではなく、</a:t>
            </a:r>
            <a:endParaRPr lang="en-US" sz="2200" dirty="0"/>
          </a:p>
          <a:p>
            <a:pPr algn="l" indent="0" marL="0">
              <a:lnSpc>
                <a:spcPts val="3300"/>
              </a:lnSpc>
              <a:buNone/>
            </a:pPr>
            <a:r>
              <a:rPr lang="en-US" sz="2200" b="1" dirty="0">
                <a:solidFill>
                  <a:srgbClr val="C4510F"/>
                </a:solidFill>
                <a:latin typeface="Noto Sans JP" pitchFamily="34" charset="0"/>
                <a:ea typeface="Noto Sans JP" pitchFamily="34" charset="-122"/>
                <a:cs typeface="Noto Sans JP" pitchFamily="34" charset="-120"/>
              </a:rPr>
              <a:t>受注を生む仕組み</a:t>
            </a:r>
            <a:r>
              <a:rPr lang="en-US" sz="2200" b="1" dirty="0">
                <a:solidFill>
                  <a:srgbClr val="0E1A2B"/>
                </a:solidFill>
                <a:latin typeface="Noto Sans JP" pitchFamily="34" charset="0"/>
                <a:ea typeface="Noto Sans JP" pitchFamily="34" charset="-122"/>
                <a:cs typeface="Noto Sans JP" pitchFamily="34" charset="-120"/>
              </a:rPr>
              <a:t>にある。</a:t>
            </a:r>
            <a:endParaRPr lang="en-US" sz="2200" dirty="0"/>
          </a:p>
        </p:txBody>
      </p:sp>
      <p:sp>
        <p:nvSpPr>
          <p:cNvPr id="6" name="Text 4"/>
          <p:cNvSpPr/>
          <p:nvPr/>
        </p:nvSpPr>
        <p:spPr>
          <a:xfrm>
            <a:off x="1098476" y="4949651"/>
            <a:ext cx="3106738" cy="867023"/>
          </a:xfrm>
          <a:prstGeom prst="rect">
            <a:avLst/>
          </a:prstGeom>
          <a:noFill/>
          <a:ln/>
        </p:spPr>
        <p:txBody>
          <a:bodyPr wrap="square" lIns="0" tIns="0" rIns="0" bIns="0" rtlCol="0" anchor="t">
            <a:normAutofit/>
          </a:bodyPr>
          <a:lstStyle/>
          <a:p>
            <a:pPr algn="l" indent="0" marL="0">
              <a:lnSpc>
                <a:spcPts val="2210"/>
              </a:lnSpc>
              <a:buNone/>
            </a:pPr>
            <a:r>
              <a:rPr lang="en-US" sz="1300" dirty="0">
                <a:solidFill>
                  <a:srgbClr val="4A5566"/>
                </a:solidFill>
                <a:latin typeface="IBM Plex Sans" pitchFamily="34" charset="0"/>
                <a:ea typeface="IBM Plex Sans" pitchFamily="34" charset="-122"/>
                <a:cs typeface="IBM Plex Sans" pitchFamily="34" charset="-120"/>
              </a:rPr>
              <a:t>腕の良い工場ほど、仕事の入口が「電話」と「紹介」に限られ、空いた時間を売上に変えられていません。</a:t>
            </a:r>
            <a:endParaRPr lang="en-US" sz="1300" dirty="0"/>
          </a:p>
        </p:txBody>
      </p:sp>
      <p:sp>
        <p:nvSpPr>
          <p:cNvPr id="7" name="Shape 5"/>
          <p:cNvSpPr/>
          <p:nvPr/>
        </p:nvSpPr>
        <p:spPr>
          <a:xfrm>
            <a:off x="4724301" y="1937196"/>
            <a:ext cx="6654974" cy="0"/>
          </a:xfrm>
          <a:prstGeom prst="line">
            <a:avLst/>
          </a:prstGeom>
          <a:noFill/>
          <a:ln w="6350">
            <a:solidFill>
              <a:srgbClr val="C9CED5"/>
            </a:solidFill>
            <a:prstDash val="solid"/>
          </a:ln>
        </p:spPr>
      </p:sp>
      <p:sp>
        <p:nvSpPr>
          <p:cNvPr id="8" name="Text 6"/>
          <p:cNvSpPr/>
          <p:nvPr/>
        </p:nvSpPr>
        <p:spPr>
          <a:xfrm>
            <a:off x="4724301" y="2124770"/>
            <a:ext cx="457101" cy="274315"/>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C4510F"/>
                </a:solidFill>
                <a:latin typeface="IBM Plex Sans" pitchFamily="34" charset="0"/>
                <a:ea typeface="IBM Plex Sans" pitchFamily="34" charset="-122"/>
                <a:cs typeface="IBM Plex Sans" pitchFamily="34" charset="-120"/>
              </a:rPr>
              <a:t>01</a:t>
            </a:r>
            <a:endParaRPr lang="en-US" sz="1400" dirty="0"/>
          </a:p>
        </p:txBody>
      </p:sp>
      <p:sp>
        <p:nvSpPr>
          <p:cNvPr id="9" name="Text 7"/>
          <p:cNvSpPr/>
          <p:nvPr/>
        </p:nvSpPr>
        <p:spPr>
          <a:xfrm>
            <a:off x="5333752" y="2107034"/>
            <a:ext cx="1962150" cy="309786"/>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1A2B"/>
                </a:solidFill>
                <a:latin typeface="IBM Plex Sans" pitchFamily="34" charset="0"/>
                <a:ea typeface="IBM Plex Sans" pitchFamily="34" charset="-122"/>
                <a:cs typeface="IBM Plex Sans" pitchFamily="34" charset="-120"/>
              </a:rPr>
              <a:t>受注量の波</a:t>
            </a:r>
            <a:endParaRPr lang="en-US" sz="1600" dirty="0"/>
          </a:p>
        </p:txBody>
      </p:sp>
      <p:sp>
        <p:nvSpPr>
          <p:cNvPr id="10" name="Text 8"/>
          <p:cNvSpPr/>
          <p:nvPr/>
        </p:nvSpPr>
        <p:spPr>
          <a:xfrm>
            <a:off x="7441902" y="2133699"/>
            <a:ext cx="4055493" cy="25645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6"/>
                </a:solidFill>
                <a:latin typeface="IBM Plex Sans" pitchFamily="34" charset="0"/>
                <a:ea typeface="IBM Plex Sans" pitchFamily="34" charset="-122"/>
                <a:cs typeface="IBM Plex Sans" pitchFamily="34" charset="-120"/>
              </a:rPr>
              <a:t>繁忙期と閑散期の差が大きく、売上が安定しない</a:t>
            </a:r>
            <a:endParaRPr lang="en-US" sz="1300" dirty="0"/>
          </a:p>
        </p:txBody>
      </p:sp>
      <p:sp>
        <p:nvSpPr>
          <p:cNvPr id="11" name="Shape 9"/>
          <p:cNvSpPr/>
          <p:nvPr/>
        </p:nvSpPr>
        <p:spPr>
          <a:xfrm>
            <a:off x="4724301" y="2559670"/>
            <a:ext cx="6654974" cy="0"/>
          </a:xfrm>
          <a:prstGeom prst="line">
            <a:avLst/>
          </a:prstGeom>
          <a:noFill/>
          <a:ln w="6350">
            <a:solidFill>
              <a:srgbClr val="C9CED5"/>
            </a:solidFill>
            <a:prstDash val="solid"/>
          </a:ln>
        </p:spPr>
      </p:sp>
      <p:sp>
        <p:nvSpPr>
          <p:cNvPr id="12" name="Text 10"/>
          <p:cNvSpPr/>
          <p:nvPr/>
        </p:nvSpPr>
        <p:spPr>
          <a:xfrm>
            <a:off x="4724301" y="2747243"/>
            <a:ext cx="457101" cy="274315"/>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C4510F"/>
                </a:solidFill>
                <a:latin typeface="IBM Plex Sans" pitchFamily="34" charset="0"/>
                <a:ea typeface="IBM Plex Sans" pitchFamily="34" charset="-122"/>
                <a:cs typeface="IBM Plex Sans" pitchFamily="34" charset="-120"/>
              </a:rPr>
              <a:t>02</a:t>
            </a:r>
            <a:endParaRPr lang="en-US" sz="1400" dirty="0"/>
          </a:p>
        </p:txBody>
      </p:sp>
      <p:sp>
        <p:nvSpPr>
          <p:cNvPr id="13" name="Text 11"/>
          <p:cNvSpPr/>
          <p:nvPr/>
        </p:nvSpPr>
        <p:spPr>
          <a:xfrm>
            <a:off x="5333752" y="2729508"/>
            <a:ext cx="1962150" cy="309786"/>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1A2B"/>
                </a:solidFill>
                <a:latin typeface="IBM Plex Sans" pitchFamily="34" charset="0"/>
                <a:ea typeface="IBM Plex Sans" pitchFamily="34" charset="-122"/>
                <a:cs typeface="IBM Plex Sans" pitchFamily="34" charset="-120"/>
              </a:rPr>
              <a:t>電話対応の負担</a:t>
            </a:r>
            <a:endParaRPr lang="en-US" sz="1600" dirty="0"/>
          </a:p>
        </p:txBody>
      </p:sp>
      <p:sp>
        <p:nvSpPr>
          <p:cNvPr id="14" name="Text 12"/>
          <p:cNvSpPr/>
          <p:nvPr/>
        </p:nvSpPr>
        <p:spPr>
          <a:xfrm>
            <a:off x="7441902" y="2756173"/>
            <a:ext cx="4055493" cy="25645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6"/>
                </a:solidFill>
                <a:latin typeface="IBM Plex Sans" pitchFamily="34" charset="0"/>
                <a:ea typeface="IBM Plex Sans" pitchFamily="34" charset="-122"/>
                <a:cs typeface="IBM Plex Sans" pitchFamily="34" charset="-120"/>
              </a:rPr>
              <a:t>作業中でも手を止めて応対せざるを得ない</a:t>
            </a:r>
            <a:endParaRPr lang="en-US" sz="1300" dirty="0"/>
          </a:p>
        </p:txBody>
      </p:sp>
      <p:sp>
        <p:nvSpPr>
          <p:cNvPr id="15" name="Shape 13"/>
          <p:cNvSpPr/>
          <p:nvPr/>
        </p:nvSpPr>
        <p:spPr>
          <a:xfrm>
            <a:off x="4724301" y="3182144"/>
            <a:ext cx="6654974" cy="0"/>
          </a:xfrm>
          <a:prstGeom prst="line">
            <a:avLst/>
          </a:prstGeom>
          <a:noFill/>
          <a:ln w="6350">
            <a:solidFill>
              <a:srgbClr val="C9CED5"/>
            </a:solidFill>
            <a:prstDash val="solid"/>
          </a:ln>
        </p:spPr>
      </p:sp>
      <p:sp>
        <p:nvSpPr>
          <p:cNvPr id="16" name="Text 14"/>
          <p:cNvSpPr/>
          <p:nvPr/>
        </p:nvSpPr>
        <p:spPr>
          <a:xfrm>
            <a:off x="4724301" y="3369717"/>
            <a:ext cx="457101" cy="274315"/>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C4510F"/>
                </a:solidFill>
                <a:latin typeface="IBM Plex Sans" pitchFamily="34" charset="0"/>
                <a:ea typeface="IBM Plex Sans" pitchFamily="34" charset="-122"/>
                <a:cs typeface="IBM Plex Sans" pitchFamily="34" charset="-120"/>
              </a:rPr>
              <a:t>03</a:t>
            </a:r>
            <a:endParaRPr lang="en-US" sz="1400" dirty="0"/>
          </a:p>
        </p:txBody>
      </p:sp>
      <p:sp>
        <p:nvSpPr>
          <p:cNvPr id="17" name="Text 15"/>
          <p:cNvSpPr/>
          <p:nvPr/>
        </p:nvSpPr>
        <p:spPr>
          <a:xfrm>
            <a:off x="5333752" y="3351981"/>
            <a:ext cx="1962150" cy="309786"/>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1A2B"/>
                </a:solidFill>
                <a:latin typeface="IBM Plex Sans" pitchFamily="34" charset="0"/>
                <a:ea typeface="IBM Plex Sans" pitchFamily="34" charset="-122"/>
                <a:cs typeface="IBM Plex Sans" pitchFamily="34" charset="-120"/>
              </a:rPr>
              <a:t>Web集客の未整備</a:t>
            </a:r>
            <a:endParaRPr lang="en-US" sz="1600" dirty="0"/>
          </a:p>
        </p:txBody>
      </p:sp>
      <p:sp>
        <p:nvSpPr>
          <p:cNvPr id="18" name="Text 16"/>
          <p:cNvSpPr/>
          <p:nvPr/>
        </p:nvSpPr>
        <p:spPr>
          <a:xfrm>
            <a:off x="7441902" y="3378646"/>
            <a:ext cx="4055493" cy="25645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6"/>
                </a:solidFill>
                <a:latin typeface="IBM Plex Sans" pitchFamily="34" charset="0"/>
                <a:ea typeface="IBM Plex Sans" pitchFamily="34" charset="-122"/>
                <a:cs typeface="IBM Plex Sans" pitchFamily="34" charset="-120"/>
              </a:rPr>
              <a:t>ノウハウも人手もなく、何から始めるか決められない</a:t>
            </a:r>
            <a:endParaRPr lang="en-US" sz="1300" dirty="0"/>
          </a:p>
        </p:txBody>
      </p:sp>
      <p:sp>
        <p:nvSpPr>
          <p:cNvPr id="19" name="Shape 17"/>
          <p:cNvSpPr/>
          <p:nvPr/>
        </p:nvSpPr>
        <p:spPr>
          <a:xfrm>
            <a:off x="4724301" y="3804617"/>
            <a:ext cx="6654974" cy="0"/>
          </a:xfrm>
          <a:prstGeom prst="line">
            <a:avLst/>
          </a:prstGeom>
          <a:noFill/>
          <a:ln w="6350">
            <a:solidFill>
              <a:srgbClr val="C9CED5"/>
            </a:solidFill>
            <a:prstDash val="solid"/>
          </a:ln>
        </p:spPr>
      </p:sp>
      <p:sp>
        <p:nvSpPr>
          <p:cNvPr id="20" name="Text 18"/>
          <p:cNvSpPr/>
          <p:nvPr/>
        </p:nvSpPr>
        <p:spPr>
          <a:xfrm>
            <a:off x="4724301" y="3992190"/>
            <a:ext cx="457101" cy="274315"/>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C4510F"/>
                </a:solidFill>
                <a:latin typeface="IBM Plex Sans" pitchFamily="34" charset="0"/>
                <a:ea typeface="IBM Plex Sans" pitchFamily="34" charset="-122"/>
                <a:cs typeface="IBM Plex Sans" pitchFamily="34" charset="-120"/>
              </a:rPr>
              <a:t>04</a:t>
            </a:r>
            <a:endParaRPr lang="en-US" sz="1400" dirty="0"/>
          </a:p>
        </p:txBody>
      </p:sp>
      <p:sp>
        <p:nvSpPr>
          <p:cNvPr id="21" name="Text 19"/>
          <p:cNvSpPr/>
          <p:nvPr/>
        </p:nvSpPr>
        <p:spPr>
          <a:xfrm>
            <a:off x="5333752" y="3974455"/>
            <a:ext cx="1962150" cy="309786"/>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1A2B"/>
                </a:solidFill>
                <a:latin typeface="IBM Plex Sans" pitchFamily="34" charset="0"/>
                <a:ea typeface="IBM Plex Sans" pitchFamily="34" charset="-122"/>
                <a:cs typeface="IBM Plex Sans" pitchFamily="34" charset="-120"/>
              </a:rPr>
              <a:t>空き枠の機会損失</a:t>
            </a:r>
            <a:endParaRPr lang="en-US" sz="1600" dirty="0"/>
          </a:p>
        </p:txBody>
      </p:sp>
      <p:sp>
        <p:nvSpPr>
          <p:cNvPr id="22" name="Text 20"/>
          <p:cNvSpPr/>
          <p:nvPr/>
        </p:nvSpPr>
        <p:spPr>
          <a:xfrm>
            <a:off x="7441902" y="4001120"/>
            <a:ext cx="4055493" cy="25645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6"/>
                </a:solidFill>
                <a:latin typeface="IBM Plex Sans" pitchFamily="34" charset="0"/>
                <a:ea typeface="IBM Plex Sans" pitchFamily="34" charset="-122"/>
                <a:cs typeface="IBM Plex Sans" pitchFamily="34" charset="-120"/>
              </a:rPr>
              <a:t>稼働できる時間があっても、案件で埋まらない</a:t>
            </a:r>
            <a:endParaRPr lang="en-US" sz="1300" dirty="0"/>
          </a:p>
        </p:txBody>
      </p:sp>
      <p:sp>
        <p:nvSpPr>
          <p:cNvPr id="23" name="Shape 21"/>
          <p:cNvSpPr/>
          <p:nvPr/>
        </p:nvSpPr>
        <p:spPr>
          <a:xfrm>
            <a:off x="4724301" y="4427091"/>
            <a:ext cx="6654974" cy="0"/>
          </a:xfrm>
          <a:prstGeom prst="line">
            <a:avLst/>
          </a:prstGeom>
          <a:noFill/>
          <a:ln w="6350">
            <a:solidFill>
              <a:srgbClr val="C9CED5"/>
            </a:solidFill>
            <a:prstDash val="solid"/>
          </a:ln>
        </p:spPr>
      </p:sp>
      <p:sp>
        <p:nvSpPr>
          <p:cNvPr id="24" name="Shape 22"/>
          <p:cNvSpPr/>
          <p:nvPr/>
        </p:nvSpPr>
        <p:spPr>
          <a:xfrm>
            <a:off x="4724301" y="5051152"/>
            <a:ext cx="6654974" cy="0"/>
          </a:xfrm>
          <a:prstGeom prst="line">
            <a:avLst/>
          </a:prstGeom>
          <a:noFill/>
          <a:ln w="6350">
            <a:solidFill>
              <a:srgbClr val="C9CED5"/>
            </a:solidFill>
            <a:prstDash val="solid"/>
          </a:ln>
        </p:spPr>
      </p:sp>
      <p:sp>
        <p:nvSpPr>
          <p:cNvPr id="25" name="Text 23"/>
          <p:cNvSpPr/>
          <p:nvPr/>
        </p:nvSpPr>
        <p:spPr>
          <a:xfrm>
            <a:off x="4724301" y="4614664"/>
            <a:ext cx="457101" cy="274315"/>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C4510F"/>
                </a:solidFill>
                <a:latin typeface="IBM Plex Sans" pitchFamily="34" charset="0"/>
                <a:ea typeface="IBM Plex Sans" pitchFamily="34" charset="-122"/>
                <a:cs typeface="IBM Plex Sans" pitchFamily="34" charset="-120"/>
              </a:rPr>
              <a:t>05</a:t>
            </a:r>
            <a:endParaRPr lang="en-US" sz="1400" dirty="0"/>
          </a:p>
        </p:txBody>
      </p:sp>
      <p:sp>
        <p:nvSpPr>
          <p:cNvPr id="26" name="Text 24"/>
          <p:cNvSpPr/>
          <p:nvPr/>
        </p:nvSpPr>
        <p:spPr>
          <a:xfrm>
            <a:off x="5333752" y="4596929"/>
            <a:ext cx="1962150" cy="309786"/>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1A2B"/>
                </a:solidFill>
                <a:latin typeface="IBM Plex Sans" pitchFamily="34" charset="0"/>
                <a:ea typeface="IBM Plex Sans" pitchFamily="34" charset="-122"/>
                <a:cs typeface="IBM Plex Sans" pitchFamily="34" charset="-120"/>
              </a:rPr>
              <a:t>紹介への依存</a:t>
            </a:r>
            <a:endParaRPr lang="en-US" sz="1600" dirty="0"/>
          </a:p>
        </p:txBody>
      </p:sp>
      <p:sp>
        <p:nvSpPr>
          <p:cNvPr id="27" name="Text 25"/>
          <p:cNvSpPr/>
          <p:nvPr/>
        </p:nvSpPr>
        <p:spPr>
          <a:xfrm>
            <a:off x="7441902" y="4623594"/>
            <a:ext cx="4055493" cy="25645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6"/>
                </a:solidFill>
                <a:latin typeface="IBM Plex Sans" pitchFamily="34" charset="0"/>
                <a:ea typeface="IBM Plex Sans" pitchFamily="34" charset="-122"/>
                <a:cs typeface="IBM Plex Sans" pitchFamily="34" charset="-120"/>
              </a:rPr>
              <a:t>既存の人脈以外から新規顧客が入らない</a:t>
            </a:r>
            <a:endParaRPr lang="en-US" sz="1300" dirty="0"/>
          </a:p>
        </p:txBody>
      </p:sp>
      <p:sp>
        <p:nvSpPr>
          <p:cNvPr id="28" name="Text 26"/>
          <p:cNvSpPr/>
          <p:nvPr/>
        </p:nvSpPr>
        <p:spPr>
          <a:xfrm>
            <a:off x="812726" y="6238379"/>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94A3"/>
                </a:solidFill>
                <a:latin typeface="IBM Plex Sans" pitchFamily="34" charset="0"/>
                <a:ea typeface="IBM Plex Sans" pitchFamily="34" charset="-122"/>
                <a:cs typeface="IBM Plex Sans" pitchFamily="34" charset="-120"/>
              </a:rPr>
              <a:t>くるぺっと</a:t>
            </a:r>
            <a:endParaRPr lang="en-US" sz="1200" dirty="0"/>
          </a:p>
        </p:txBody>
      </p:sp>
      <p:sp>
        <p:nvSpPr>
          <p:cNvPr id="29" name="Text 27"/>
          <p:cNvSpPr/>
          <p:nvPr/>
        </p:nvSpPr>
        <p:spPr>
          <a:xfrm>
            <a:off x="10058474" y="6238379"/>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A94A3"/>
                </a:solidFill>
                <a:latin typeface="IBM Plex Sans" pitchFamily="34" charset="0"/>
                <a:ea typeface="IBM Plex Sans" pitchFamily="34" charset="-122"/>
                <a:cs typeface="IBM Plex Sans" pitchFamily="34" charset="-120"/>
              </a:rPr>
              <a:t>02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5F2"/>
        </a:solidFill>
      </p:bgPr>
    </p:bg>
    <p:spTree>
      <p:nvGrpSpPr>
        <p:cNvPr id="1" name=""/>
        <p:cNvGrpSpPr/>
        <p:nvPr/>
      </p:nvGrpSpPr>
      <p:grpSpPr>
        <a:xfrm>
          <a:off x="0" y="0"/>
          <a:ext cx="0" cy="0"/>
          <a:chOff x="0" y="0"/>
          <a:chExt cx="0" cy="0"/>
        </a:xfrm>
      </p:grpSpPr>
      <p:sp>
        <p:nvSpPr>
          <p:cNvPr id="2" name="Text 0"/>
          <p:cNvSpPr/>
          <p:nvPr/>
        </p:nvSpPr>
        <p:spPr>
          <a:xfrm>
            <a:off x="812726" y="812726"/>
            <a:ext cx="1088354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4510F"/>
                </a:solidFill>
                <a:latin typeface="IBM Plex Sans" pitchFamily="34" charset="0"/>
                <a:ea typeface="IBM Plex Sans" pitchFamily="34" charset="-122"/>
                <a:cs typeface="IBM Plex Sans" pitchFamily="34" charset="-120"/>
              </a:rPr>
              <a:t>SOLUTION</a:t>
            </a:r>
            <a:endParaRPr lang="en-US" sz="1200" dirty="0"/>
          </a:p>
        </p:txBody>
      </p:sp>
      <p:sp>
        <p:nvSpPr>
          <p:cNvPr id="3" name="Text 1"/>
          <p:cNvSpPr/>
          <p:nvPr>
            <p:ph type="title"/>
          </p:nvPr>
        </p:nvSpPr>
        <p:spPr>
          <a:xfrm>
            <a:off x="812726" y="1102196"/>
            <a:ext cx="10883545" cy="501650"/>
          </a:xfrm>
          <a:prstGeom prst="rect">
            <a:avLst/>
          </a:prstGeom>
          <a:noFill/>
          <a:ln/>
        </p:spPr>
        <p:txBody>
          <a:bodyPr wrap="square" lIns="0" tIns="0" rIns="0" bIns="0" rtlCol="0" anchor="t">
            <a:normAutofit/>
          </a:bodyPr>
          <a:lstStyle/>
          <a:p>
            <a:pPr algn="l" indent="0" marL="0">
              <a:lnSpc>
                <a:spcPts val="3750"/>
              </a:lnSpc>
              <a:buNone/>
            </a:pPr>
            <a:r>
              <a:rPr lang="en-US" sz="3000" b="1" i="0" dirty="0">
                <a:solidFill>
                  <a:srgbClr val="0E1A2B"/>
                </a:solidFill>
                <a:latin typeface="Noto Sans JP" pitchFamily="34" charset="0"/>
                <a:ea typeface="Noto Sans JP" pitchFamily="34" charset="-122"/>
                <a:cs typeface="Noto Sans JP" pitchFamily="34" charset="-120"/>
              </a:rPr>
              <a:t>お客様と工場をつなぎ、受注までを一気通貫で支援</a:t>
            </a:r>
            <a:endParaRPr lang="en-US" sz="3000" dirty="0"/>
          </a:p>
        </p:txBody>
      </p:sp>
      <p:sp>
        <p:nvSpPr>
          <p:cNvPr id="4" name="Shape 2"/>
          <p:cNvSpPr/>
          <p:nvPr/>
        </p:nvSpPr>
        <p:spPr>
          <a:xfrm>
            <a:off x="815901" y="1970931"/>
            <a:ext cx="3295650" cy="923578"/>
          </a:xfrm>
          <a:prstGeom prst="roundRect">
            <a:avLst>
              <a:gd name="adj" fmla="val 5157"/>
            </a:avLst>
          </a:prstGeom>
          <a:solidFill>
            <a:srgbClr val="FBFBF9"/>
          </a:solidFill>
          <a:ln w="6350">
            <a:solidFill>
              <a:srgbClr val="C9CED5"/>
            </a:solidFill>
            <a:prstDash val="solid"/>
          </a:ln>
        </p:spPr>
      </p:sp>
      <p:sp>
        <p:nvSpPr>
          <p:cNvPr id="5" name="Text 3"/>
          <p:cNvSpPr/>
          <p:nvPr/>
        </p:nvSpPr>
        <p:spPr>
          <a:xfrm>
            <a:off x="1049238" y="2153419"/>
            <a:ext cx="291384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6"/>
                </a:solidFill>
                <a:latin typeface="IBM Plex Sans" pitchFamily="34" charset="0"/>
                <a:ea typeface="IBM Plex Sans" pitchFamily="34" charset="-122"/>
                <a:cs typeface="IBM Plex Sans" pitchFamily="34" charset="-120"/>
              </a:rPr>
              <a:t>修理・整備を依頼したい</a:t>
            </a:r>
            <a:endParaRPr lang="en-US" sz="1200" dirty="0"/>
          </a:p>
        </p:txBody>
      </p:sp>
      <p:sp>
        <p:nvSpPr>
          <p:cNvPr id="6" name="Text 4"/>
          <p:cNvSpPr/>
          <p:nvPr/>
        </p:nvSpPr>
        <p:spPr>
          <a:xfrm>
            <a:off x="1049238" y="2392040"/>
            <a:ext cx="2913844" cy="34538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0E1A2B"/>
                </a:solidFill>
                <a:latin typeface="IBM Plex Sans" pitchFamily="34" charset="0"/>
                <a:ea typeface="IBM Plex Sans" pitchFamily="34" charset="-122"/>
                <a:cs typeface="IBM Plex Sans" pitchFamily="34" charset="-120"/>
              </a:rPr>
              <a:t>お客様</a:t>
            </a:r>
            <a:endParaRPr lang="en-US" sz="1800" dirty="0"/>
          </a:p>
        </p:txBody>
      </p:sp>
      <p:pic>
        <p:nvPicPr>
          <p:cNvPr id="7" name="Image 0" descr="arrow-down">    </p:cNvPr>
          <p:cNvPicPr>
            <a:picLocks noChangeAspect="1"/>
          </p:cNvPicPr>
          <p:nvPr/>
        </p:nvPicPr>
        <p:blipFill>
          <a:blip r:embed="rId1"/>
          <a:srcRect l="0" r="0" t="-3" b="-3"/>
          <a:stretch/>
        </p:blipFill>
        <p:spPr>
          <a:xfrm>
            <a:off x="2374801" y="3024684"/>
            <a:ext cx="177726" cy="279301"/>
          </a:xfrm>
          <a:prstGeom prst="rect">
            <a:avLst/>
          </a:prstGeom>
        </p:spPr>
      </p:pic>
      <p:sp>
        <p:nvSpPr>
          <p:cNvPr id="8" name="Shape 5"/>
          <p:cNvSpPr/>
          <p:nvPr/>
        </p:nvSpPr>
        <p:spPr>
          <a:xfrm>
            <a:off x="812726" y="3430984"/>
            <a:ext cx="3302000" cy="914053"/>
          </a:xfrm>
          <a:prstGeom prst="roundRect">
            <a:avLst>
              <a:gd name="adj" fmla="val 5558"/>
            </a:avLst>
          </a:prstGeom>
          <a:solidFill>
            <a:srgbClr val="0E1A2B"/>
          </a:solidFill>
          <a:ln/>
        </p:spPr>
      </p:sp>
      <p:sp>
        <p:nvSpPr>
          <p:cNvPr id="9" name="Text 6"/>
          <p:cNvSpPr/>
          <p:nvPr/>
        </p:nvSpPr>
        <p:spPr>
          <a:xfrm>
            <a:off x="1041301" y="3608710"/>
            <a:ext cx="293019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EBD"/>
                </a:solidFill>
                <a:latin typeface="IBM Plex Sans" pitchFamily="34" charset="0"/>
                <a:ea typeface="IBM Plex Sans" pitchFamily="34" charset="-122"/>
                <a:cs typeface="IBM Plex Sans" pitchFamily="34" charset="-120"/>
              </a:rPr>
              <a:t>集客・受付・決済の仕組み</a:t>
            </a:r>
            <a:endParaRPr lang="en-US" sz="1200" dirty="0"/>
          </a:p>
        </p:txBody>
      </p:sp>
      <p:sp>
        <p:nvSpPr>
          <p:cNvPr id="10" name="Text 7"/>
          <p:cNvSpPr/>
          <p:nvPr/>
        </p:nvSpPr>
        <p:spPr>
          <a:xfrm>
            <a:off x="1041301" y="3847331"/>
            <a:ext cx="2930195" cy="34538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07A33"/>
                </a:solidFill>
                <a:latin typeface="IBM Plex Sans" pitchFamily="34" charset="0"/>
                <a:ea typeface="IBM Plex Sans" pitchFamily="34" charset="-122"/>
                <a:cs typeface="IBM Plex Sans" pitchFamily="34" charset="-120"/>
              </a:rPr>
              <a:t>くるぺっと</a:t>
            </a:r>
            <a:endParaRPr lang="en-US" sz="1800" dirty="0"/>
          </a:p>
        </p:txBody>
      </p:sp>
      <p:pic>
        <p:nvPicPr>
          <p:cNvPr id="11" name="Image 1" descr="arrow-down">    </p:cNvPr>
          <p:cNvPicPr>
            <a:picLocks noChangeAspect="1"/>
          </p:cNvPicPr>
          <p:nvPr/>
        </p:nvPicPr>
        <p:blipFill>
          <a:blip r:embed="rId2"/>
          <a:srcRect l="0" r="0" t="-3" b="-3"/>
          <a:stretch/>
        </p:blipFill>
        <p:spPr>
          <a:xfrm>
            <a:off x="2374801" y="4472037"/>
            <a:ext cx="177726" cy="279301"/>
          </a:xfrm>
          <a:prstGeom prst="rect">
            <a:avLst/>
          </a:prstGeom>
        </p:spPr>
      </p:pic>
      <p:sp>
        <p:nvSpPr>
          <p:cNvPr id="12" name="Shape 8"/>
          <p:cNvSpPr/>
          <p:nvPr/>
        </p:nvSpPr>
        <p:spPr>
          <a:xfrm>
            <a:off x="815901" y="4881513"/>
            <a:ext cx="3295650" cy="923578"/>
          </a:xfrm>
          <a:prstGeom prst="roundRect">
            <a:avLst>
              <a:gd name="adj" fmla="val 5157"/>
            </a:avLst>
          </a:prstGeom>
          <a:solidFill>
            <a:srgbClr val="FBFBF9"/>
          </a:solidFill>
          <a:ln w="6350">
            <a:solidFill>
              <a:srgbClr val="C9CED5"/>
            </a:solidFill>
            <a:prstDash val="solid"/>
          </a:ln>
        </p:spPr>
      </p:sp>
      <p:sp>
        <p:nvSpPr>
          <p:cNvPr id="13" name="Text 9"/>
          <p:cNvSpPr/>
          <p:nvPr/>
        </p:nvSpPr>
        <p:spPr>
          <a:xfrm>
            <a:off x="1049238" y="5064001"/>
            <a:ext cx="291384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6"/>
                </a:solidFill>
                <a:latin typeface="IBM Plex Sans" pitchFamily="34" charset="0"/>
                <a:ea typeface="IBM Plex Sans" pitchFamily="34" charset="-122"/>
                <a:cs typeface="IBM Plex Sans" pitchFamily="34" charset="-120"/>
              </a:rPr>
              <a:t>御社</a:t>
            </a:r>
            <a:endParaRPr lang="en-US" sz="1200" dirty="0"/>
          </a:p>
        </p:txBody>
      </p:sp>
      <p:sp>
        <p:nvSpPr>
          <p:cNvPr id="14" name="Text 10"/>
          <p:cNvSpPr/>
          <p:nvPr/>
        </p:nvSpPr>
        <p:spPr>
          <a:xfrm>
            <a:off x="1049238" y="5302622"/>
            <a:ext cx="2913844" cy="34538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0E1A2B"/>
                </a:solidFill>
                <a:latin typeface="IBM Plex Sans" pitchFamily="34" charset="0"/>
                <a:ea typeface="IBM Plex Sans" pitchFamily="34" charset="-122"/>
                <a:cs typeface="IBM Plex Sans" pitchFamily="34" charset="-120"/>
              </a:rPr>
              <a:t>板金工場</a:t>
            </a:r>
            <a:endParaRPr lang="en-US" sz="18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4732238" y="2748607"/>
          <a:ext cx="6647036" cy="2286744"/>
        </p:xfrm>
        <a:graphic>
          <a:graphicData uri="http://schemas.openxmlformats.org/drawingml/2006/table">
            <a:tbl>
              <a:tblPr/>
              <a:tblGrid>
                <a:gridCol w="1994111"/>
                <a:gridCol w="4652925"/>
              </a:tblGrid>
              <a:tr h="381124">
                <a:tc>
                  <a:txBody>
                    <a:bodyPr/>
                    <a:lstStyle/>
                    <a:p>
                      <a:pPr indent="0" marL="0">
                        <a:lnSpc>
                          <a:spcPts val="1960"/>
                        </a:lnSpc>
                        <a:buNone/>
                      </a:pPr>
                      <a:r>
                        <a:rPr lang="en-US" sz="1400" b="1" dirty="0">
                          <a:solidFill>
                            <a:srgbClr val="4A5566"/>
                          </a:solidFill>
                          <a:latin typeface="IBM Plex Sans" pitchFamily="34" charset="0"/>
                          <a:ea typeface="IBM Plex Sans" pitchFamily="34" charset="-122"/>
                          <a:cs typeface="IBM Plex Sans" pitchFamily="34" charset="-120"/>
                        </a:rPr>
                        <a:t>機能</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1"/>
                      </a:solidFill>
                      <a:prstDash val="solid"/>
                      <a:round/>
                      <a:headEnd type="none" w="med" len="med"/>
                      <a:tailEnd type="none" w="med" len="med"/>
                    </a:lnL>
                    <a:lnR w="12700" cap="flat" cmpd="sng" algn="ctr">
                      <a:solidFill>
                        <a:srgbClr val="B5B5B3"/>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B5B5B3"/>
                      </a:solidFill>
                      <a:prstDash val="solid"/>
                      <a:round/>
                      <a:headEnd type="none" w="med" len="med"/>
                      <a:tailEnd type="none" w="med" len="med"/>
                    </a:lnB>
                    <a:solidFill>
                      <a:srgbClr val="E2E3E0"/>
                    </a:solidFill>
                  </a:tcPr>
                </a:tc>
                <a:tc>
                  <a:txBody>
                    <a:bodyPr/>
                    <a:lstStyle/>
                    <a:p>
                      <a:pPr indent="0" marL="0">
                        <a:lnSpc>
                          <a:spcPts val="1960"/>
                        </a:lnSpc>
                        <a:buNone/>
                      </a:pPr>
                      <a:r>
                        <a:rPr lang="en-US" sz="1400" b="1" dirty="0">
                          <a:solidFill>
                            <a:srgbClr val="4A5566"/>
                          </a:solidFill>
                          <a:latin typeface="IBM Plex Sans" pitchFamily="34" charset="0"/>
                          <a:ea typeface="IBM Plex Sans" pitchFamily="34" charset="-122"/>
                          <a:cs typeface="IBM Plex Sans" pitchFamily="34" charset="-120"/>
                        </a:rPr>
                        <a:t>提供価値</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5B5B3"/>
                      </a:solidFill>
                      <a:prstDash val="solid"/>
                      <a:round/>
                      <a:headEnd type="none" w="med" len="med"/>
                      <a:tailEnd type="none" w="med" len="med"/>
                    </a:lnL>
                    <a:lnR w="12700" cap="flat" cmpd="sng" algn="ctr">
                      <a:solidFill>
                        <a:srgbClr val="B5B5B3"/>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B5B5B3"/>
                      </a:solidFill>
                      <a:prstDash val="solid"/>
                      <a:round/>
                      <a:headEnd type="none" w="med" len="med"/>
                      <a:tailEnd type="none" w="med" len="med"/>
                    </a:lnB>
                    <a:solidFill>
                      <a:srgbClr val="E2E3E0"/>
                    </a:solidFill>
                  </a:tcPr>
                </a:tc>
              </a:tr>
              <a:tr h="381124">
                <a:tc>
                  <a:txBody>
                    <a:bodyPr/>
                    <a:lstStyle/>
                    <a:p>
                      <a:pPr indent="0" marL="0">
                        <a:lnSpc>
                          <a:spcPts val="1960"/>
                        </a:lnSpc>
                        <a:buNone/>
                      </a:pPr>
                      <a:r>
                        <a:rPr lang="en-US" sz="1400" dirty="0">
                          <a:solidFill>
                            <a:srgbClr val="0E1A2B"/>
                          </a:solidFill>
                          <a:latin typeface="IBM Plex Sans" pitchFamily="34" charset="0"/>
                          <a:ea typeface="IBM Plex Sans" pitchFamily="34" charset="-122"/>
                          <a:cs typeface="IBM Plex Sans" pitchFamily="34" charset="-120"/>
                        </a:rPr>
                        <a:t>新規集客</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B5B5B3"/>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c>
                  <a:txBody>
                    <a:bodyPr/>
                    <a:lstStyle/>
                    <a:p>
                      <a:pPr indent="0" marL="0">
                        <a:lnSpc>
                          <a:spcPts val="1960"/>
                        </a:lnSpc>
                        <a:buNone/>
                      </a:pPr>
                      <a:r>
                        <a:rPr lang="en-US" sz="1400" dirty="0">
                          <a:solidFill>
                            <a:srgbClr val="0E1A2B"/>
                          </a:solidFill>
                          <a:latin typeface="IBM Plex Sans" pitchFamily="34" charset="0"/>
                          <a:ea typeface="IBM Plex Sans" pitchFamily="34" charset="-122"/>
                          <a:cs typeface="IBM Plex Sans" pitchFamily="34" charset="-120"/>
                        </a:rPr>
                        <a:t>Web経由で、紹介以外の新しいお客様を獲得</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B5B5B3"/>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r>
              <a:tr h="381124">
                <a:tc>
                  <a:txBody>
                    <a:bodyPr/>
                    <a:lstStyle/>
                    <a:p>
                      <a:pPr indent="0" marL="0">
                        <a:lnSpc>
                          <a:spcPts val="1960"/>
                        </a:lnSpc>
                        <a:buNone/>
                      </a:pPr>
                      <a:r>
                        <a:rPr lang="en-US" sz="1400" dirty="0">
                          <a:solidFill>
                            <a:srgbClr val="0E1A2B"/>
                          </a:solidFill>
                          <a:latin typeface="IBM Plex Sans" pitchFamily="34" charset="0"/>
                          <a:ea typeface="IBM Plex Sans" pitchFamily="34" charset="-122"/>
                          <a:cs typeface="IBM Plex Sans" pitchFamily="34" charset="-120"/>
                        </a:rPr>
                        <a:t>24時間予約</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c>
                  <a:txBody>
                    <a:bodyPr/>
                    <a:lstStyle/>
                    <a:p>
                      <a:pPr indent="0" marL="0">
                        <a:lnSpc>
                          <a:spcPts val="1960"/>
                        </a:lnSpc>
                        <a:buNone/>
                      </a:pPr>
                      <a:r>
                        <a:rPr lang="en-US" sz="1400" dirty="0">
                          <a:solidFill>
                            <a:srgbClr val="0E1A2B"/>
                          </a:solidFill>
                          <a:latin typeface="IBM Plex Sans" pitchFamily="34" charset="0"/>
                          <a:ea typeface="IBM Plex Sans" pitchFamily="34" charset="-122"/>
                          <a:cs typeface="IBM Plex Sans" pitchFamily="34" charset="-120"/>
                        </a:rPr>
                        <a:t>夜間・休日も予約を受け付け、見込み客を逃さない</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r>
              <a:tr h="381124">
                <a:tc>
                  <a:txBody>
                    <a:bodyPr/>
                    <a:lstStyle/>
                    <a:p>
                      <a:pPr indent="0" marL="0">
                        <a:lnSpc>
                          <a:spcPts val="1960"/>
                        </a:lnSpc>
                        <a:buNone/>
                      </a:pPr>
                      <a:r>
                        <a:rPr lang="en-US" sz="1400" dirty="0">
                          <a:solidFill>
                            <a:srgbClr val="0E1A2B"/>
                          </a:solidFill>
                          <a:latin typeface="IBM Plex Sans" pitchFamily="34" charset="0"/>
                          <a:ea typeface="IBM Plex Sans" pitchFamily="34" charset="-122"/>
                          <a:cs typeface="IBM Plex Sans" pitchFamily="34" charset="-120"/>
                        </a:rPr>
                        <a:t>AIチャット受付</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c>
                  <a:txBody>
                    <a:bodyPr/>
                    <a:lstStyle/>
                    <a:p>
                      <a:pPr indent="0" marL="0">
                        <a:lnSpc>
                          <a:spcPts val="1960"/>
                        </a:lnSpc>
                        <a:buNone/>
                      </a:pPr>
                      <a:r>
                        <a:rPr lang="en-US" sz="1400" dirty="0">
                          <a:solidFill>
                            <a:srgbClr val="0E1A2B"/>
                          </a:solidFill>
                          <a:latin typeface="IBM Plex Sans" pitchFamily="34" charset="0"/>
                          <a:ea typeface="IBM Plex Sans" pitchFamily="34" charset="-122"/>
                          <a:cs typeface="IBM Plex Sans" pitchFamily="34" charset="-120"/>
                        </a:rPr>
                        <a:t>問い合わせ一次対応を自動化し、電話対応を削減</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r>
              <a:tr h="381124">
                <a:tc>
                  <a:txBody>
                    <a:bodyPr/>
                    <a:lstStyle/>
                    <a:p>
                      <a:pPr indent="0" marL="0">
                        <a:lnSpc>
                          <a:spcPts val="1960"/>
                        </a:lnSpc>
                        <a:buNone/>
                      </a:pPr>
                      <a:r>
                        <a:rPr lang="en-US" sz="1400" dirty="0">
                          <a:solidFill>
                            <a:srgbClr val="0E1A2B"/>
                          </a:solidFill>
                          <a:latin typeface="IBM Plex Sans" pitchFamily="34" charset="0"/>
                          <a:ea typeface="IBM Plex Sans" pitchFamily="34" charset="-122"/>
                          <a:cs typeface="IBM Plex Sans" pitchFamily="34" charset="-120"/>
                        </a:rPr>
                        <a:t>決済代行</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c>
                  <a:txBody>
                    <a:bodyPr/>
                    <a:lstStyle/>
                    <a:p>
                      <a:pPr indent="0" marL="0">
                        <a:lnSpc>
                          <a:spcPts val="1960"/>
                        </a:lnSpc>
                        <a:buNone/>
                      </a:pPr>
                      <a:r>
                        <a:rPr lang="en-US" sz="1400" dirty="0">
                          <a:solidFill>
                            <a:srgbClr val="0E1A2B"/>
                          </a:solidFill>
                          <a:latin typeface="IBM Plex Sans" pitchFamily="34" charset="0"/>
                          <a:ea typeface="IBM Plex Sans" pitchFamily="34" charset="-122"/>
                          <a:cs typeface="IBM Plex Sans" pitchFamily="34" charset="-120"/>
                        </a:rPr>
                        <a:t>オンライン決済で、請求・入金確認の手間を削減</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r>
              <a:tr h="381124">
                <a:tc>
                  <a:txBody>
                    <a:bodyPr/>
                    <a:lstStyle/>
                    <a:p>
                      <a:pPr indent="0" marL="0">
                        <a:lnSpc>
                          <a:spcPts val="1960"/>
                        </a:lnSpc>
                        <a:buNone/>
                      </a:pPr>
                      <a:r>
                        <a:rPr lang="en-US" sz="1400" dirty="0">
                          <a:solidFill>
                            <a:srgbClr val="0E1A2B"/>
                          </a:solidFill>
                          <a:latin typeface="IBM Plex Sans" pitchFamily="34" charset="0"/>
                          <a:ea typeface="IBM Plex Sans" pitchFamily="34" charset="-122"/>
                          <a:cs typeface="IBM Plex Sans" pitchFamily="34" charset="-120"/>
                        </a:rPr>
                        <a:t>レビュー管理</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c>
                  <a:txBody>
                    <a:bodyPr/>
                    <a:lstStyle/>
                    <a:p>
                      <a:pPr indent="0" marL="0">
                        <a:lnSpc>
                          <a:spcPts val="1960"/>
                        </a:lnSpc>
                        <a:buNone/>
                      </a:pPr>
                      <a:r>
                        <a:rPr lang="en-US" sz="1400" dirty="0">
                          <a:solidFill>
                            <a:srgbClr val="0E1A2B"/>
                          </a:solidFill>
                          <a:latin typeface="IBM Plex Sans" pitchFamily="34" charset="0"/>
                          <a:ea typeface="IBM Plex Sans" pitchFamily="34" charset="-122"/>
                          <a:cs typeface="IBM Plex Sans" pitchFamily="34" charset="-120"/>
                        </a:rPr>
                        <a:t>施工後の評価を蓄積し、次の集客につなげる</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r>
            </a:tbl>
          </a:graphicData>
        </a:graphic>
      </p:graphicFrame>
      <p:sp>
        <p:nvSpPr>
          <p:cNvPr id="16" name="Text 11"/>
          <p:cNvSpPr/>
          <p:nvPr/>
        </p:nvSpPr>
        <p:spPr>
          <a:xfrm>
            <a:off x="812726" y="6238379"/>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94A3"/>
                </a:solidFill>
                <a:latin typeface="IBM Plex Sans" pitchFamily="34" charset="0"/>
                <a:ea typeface="IBM Plex Sans" pitchFamily="34" charset="-122"/>
                <a:cs typeface="IBM Plex Sans" pitchFamily="34" charset="-120"/>
              </a:rPr>
              <a:t>くるぺっと</a:t>
            </a:r>
            <a:endParaRPr lang="en-US" sz="1200" dirty="0"/>
          </a:p>
        </p:txBody>
      </p:sp>
      <p:sp>
        <p:nvSpPr>
          <p:cNvPr id="17" name="Text 12"/>
          <p:cNvSpPr/>
          <p:nvPr/>
        </p:nvSpPr>
        <p:spPr>
          <a:xfrm>
            <a:off x="10058474" y="6238379"/>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A94A3"/>
                </a:solidFill>
                <a:latin typeface="IBM Plex Sans" pitchFamily="34" charset="0"/>
                <a:ea typeface="IBM Plex Sans" pitchFamily="34" charset="-122"/>
                <a:cs typeface="IBM Plex Sans" pitchFamily="34" charset="-120"/>
              </a:rPr>
              <a:t>03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5F2"/>
        </a:solidFill>
      </p:bgPr>
    </p:bg>
    <p:spTree>
      <p:nvGrpSpPr>
        <p:cNvPr id="1" name=""/>
        <p:cNvGrpSpPr/>
        <p:nvPr/>
      </p:nvGrpSpPr>
      <p:grpSpPr>
        <a:xfrm>
          <a:off x="0" y="0"/>
          <a:ext cx="0" cy="0"/>
          <a:chOff x="0" y="0"/>
          <a:chExt cx="0" cy="0"/>
        </a:xfrm>
      </p:grpSpPr>
      <p:sp>
        <p:nvSpPr>
          <p:cNvPr id="2" name="Text 0"/>
          <p:cNvSpPr/>
          <p:nvPr/>
        </p:nvSpPr>
        <p:spPr>
          <a:xfrm>
            <a:off x="812726" y="812726"/>
            <a:ext cx="1088354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4510F"/>
                </a:solidFill>
                <a:latin typeface="IBM Plex Sans" pitchFamily="34" charset="0"/>
                <a:ea typeface="IBM Plex Sans" pitchFamily="34" charset="-122"/>
                <a:cs typeface="IBM Plex Sans" pitchFamily="34" charset="-120"/>
              </a:rPr>
              <a:t>BEFORE / AFTER</a:t>
            </a:r>
            <a:endParaRPr lang="en-US" sz="1200" dirty="0"/>
          </a:p>
        </p:txBody>
      </p:sp>
      <p:sp>
        <p:nvSpPr>
          <p:cNvPr id="3" name="Text 1"/>
          <p:cNvSpPr/>
          <p:nvPr>
            <p:ph type="title"/>
          </p:nvPr>
        </p:nvSpPr>
        <p:spPr>
          <a:xfrm>
            <a:off x="812726" y="1102196"/>
            <a:ext cx="10883545" cy="501650"/>
          </a:xfrm>
          <a:prstGeom prst="rect">
            <a:avLst/>
          </a:prstGeom>
          <a:noFill/>
          <a:ln/>
        </p:spPr>
        <p:txBody>
          <a:bodyPr wrap="square" lIns="0" tIns="0" rIns="0" bIns="0" rtlCol="0" anchor="t">
            <a:normAutofit/>
          </a:bodyPr>
          <a:lstStyle/>
          <a:p>
            <a:pPr algn="l" indent="0" marL="0">
              <a:lnSpc>
                <a:spcPts val="3750"/>
              </a:lnSpc>
              <a:buNone/>
            </a:pPr>
            <a:r>
              <a:rPr lang="en-US" sz="3000" b="1" i="0" dirty="0">
                <a:solidFill>
                  <a:srgbClr val="0E1A2B"/>
                </a:solidFill>
                <a:latin typeface="Noto Sans JP" pitchFamily="34" charset="0"/>
                <a:ea typeface="Noto Sans JP" pitchFamily="34" charset="-122"/>
                <a:cs typeface="Noto Sans JP" pitchFamily="34" charset="-120"/>
              </a:rPr>
              <a:t>導入による業務の変化</a:t>
            </a:r>
            <a:endParaRPr lang="en-US" sz="30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0663" y="1941959"/>
          <a:ext cx="10558611" cy="2038945"/>
        </p:xfrm>
        <a:graphic>
          <a:graphicData uri="http://schemas.openxmlformats.org/drawingml/2006/table">
            <a:tbl>
              <a:tblPr/>
              <a:tblGrid>
                <a:gridCol w="1900550"/>
                <a:gridCol w="4012272"/>
                <a:gridCol w="4645789"/>
              </a:tblGrid>
              <a:tr h="407789">
                <a:tc>
                  <a:txBody>
                    <a:bodyPr/>
                    <a:lstStyle/>
                    <a:p>
                      <a:pPr indent="0" marL="0">
                        <a:lnSpc>
                          <a:spcPts val="2100"/>
                        </a:lnSpc>
                        <a:buNone/>
                      </a:pPr>
                      <a:r>
                        <a:rPr lang="en-US" sz="1500" b="1" dirty="0">
                          <a:solidFill>
                            <a:srgbClr val="4A5566"/>
                          </a:solidFill>
                          <a:latin typeface="IBM Plex Sans" pitchFamily="34" charset="0"/>
                          <a:ea typeface="IBM Plex Sans" pitchFamily="34" charset="-122"/>
                          <a:cs typeface="IBM Plex Sans" pitchFamily="34" charset="-120"/>
                        </a:rPr>
                        <a:t>領域</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3C4C1"/>
                      </a:solidFill>
                      <a:prstDash val="solid"/>
                      <a:round/>
                      <a:headEnd type="none" w="med" len="med"/>
                      <a:tailEnd type="none" w="med" len="med"/>
                    </a:lnL>
                    <a:lnR w="12700" cap="flat" cmpd="sng" algn="ctr">
                      <a:solidFill>
                        <a:srgbClr val="B5B5B3"/>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B5B5B3"/>
                      </a:solidFill>
                      <a:prstDash val="solid"/>
                      <a:round/>
                      <a:headEnd type="none" w="med" len="med"/>
                      <a:tailEnd type="none" w="med" len="med"/>
                    </a:lnB>
                    <a:solidFill>
                      <a:srgbClr val="E2E3E0"/>
                    </a:solidFill>
                  </a:tcPr>
                </a:tc>
                <a:tc>
                  <a:txBody>
                    <a:bodyPr/>
                    <a:lstStyle/>
                    <a:p>
                      <a:pPr indent="0" marL="0">
                        <a:lnSpc>
                          <a:spcPts val="2100"/>
                        </a:lnSpc>
                        <a:buNone/>
                      </a:pPr>
                      <a:r>
                        <a:rPr lang="en-US" sz="1500" b="1" dirty="0">
                          <a:solidFill>
                            <a:srgbClr val="4A5566"/>
                          </a:solidFill>
                          <a:latin typeface="IBM Plex Sans" pitchFamily="34" charset="0"/>
                          <a:ea typeface="IBM Plex Sans" pitchFamily="34" charset="-122"/>
                          <a:cs typeface="IBM Plex Sans" pitchFamily="34" charset="-120"/>
                        </a:rPr>
                        <a:t>導入前</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B5B5B3"/>
                      </a:solidFill>
                      <a:prstDash val="solid"/>
                      <a:round/>
                      <a:headEnd type="none" w="med" len="med"/>
                      <a:tailEnd type="none" w="med" len="med"/>
                    </a:lnL>
                    <a:lnR w="12700" cap="flat" cmpd="sng" algn="ctr">
                      <a:solidFill>
                        <a:srgbClr val="B5B5B3"/>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B5B5B3"/>
                      </a:solidFill>
                      <a:prstDash val="solid"/>
                      <a:round/>
                      <a:headEnd type="none" w="med" len="med"/>
                      <a:tailEnd type="none" w="med" len="med"/>
                    </a:lnB>
                    <a:solidFill>
                      <a:srgbClr val="E2E3E0"/>
                    </a:solidFill>
                  </a:tcPr>
                </a:tc>
                <a:tc>
                  <a:txBody>
                    <a:bodyPr/>
                    <a:lstStyle/>
                    <a:p>
                      <a:pPr indent="0" marL="0">
                        <a:lnSpc>
                          <a:spcPts val="2100"/>
                        </a:lnSpc>
                        <a:buNone/>
                      </a:pPr>
                      <a:r>
                        <a:rPr lang="en-US" sz="1500" b="1" dirty="0">
                          <a:solidFill>
                            <a:srgbClr val="C4510F"/>
                          </a:solidFill>
                          <a:latin typeface="IBM Plex Sans" pitchFamily="34" charset="0"/>
                          <a:ea typeface="IBM Plex Sans" pitchFamily="34" charset="-122"/>
                          <a:cs typeface="IBM Plex Sans" pitchFamily="34" charset="-120"/>
                        </a:rPr>
                        <a:t>導入後</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B5B5B3"/>
                      </a:solidFill>
                      <a:prstDash val="solid"/>
                      <a:round/>
                      <a:headEnd type="none" w="med" len="med"/>
                      <a:tailEnd type="none" w="med" len="med"/>
                    </a:lnL>
                    <a:lnR w="12700" cap="flat" cmpd="sng" algn="ctr">
                      <a:solidFill>
                        <a:srgbClr val="B5B5B3"/>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B5B5B3"/>
                      </a:solidFill>
                      <a:prstDash val="solid"/>
                      <a:round/>
                      <a:headEnd type="none" w="med" len="med"/>
                      <a:tailEnd type="none" w="med" len="med"/>
                    </a:lnB>
                    <a:solidFill>
                      <a:srgbClr val="E2E3E0"/>
                    </a:solidFill>
                  </a:tcPr>
                </a:tc>
              </a:tr>
              <a:tr h="407789">
                <a:tc>
                  <a:txBody>
                    <a:bodyPr/>
                    <a:lstStyle/>
                    <a:p>
                      <a:pPr indent="0" marL="0">
                        <a:lnSpc>
                          <a:spcPts val="2100"/>
                        </a:lnSpc>
                        <a:buNone/>
                      </a:pPr>
                      <a:r>
                        <a:rPr lang="en-US" sz="1500" dirty="0">
                          <a:solidFill>
                            <a:srgbClr val="0E1A2B"/>
                          </a:solidFill>
                          <a:latin typeface="IBM Plex Sans" pitchFamily="34" charset="0"/>
                          <a:ea typeface="IBM Plex Sans" pitchFamily="34" charset="-122"/>
                          <a:cs typeface="IBM Plex Sans" pitchFamily="34" charset="-120"/>
                        </a:rPr>
                        <a:t>受付</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B5B5B3"/>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c>
                  <a:txBody>
                    <a:bodyPr/>
                    <a:lstStyle/>
                    <a:p>
                      <a:pPr indent="0" marL="0">
                        <a:lnSpc>
                          <a:spcPts val="2100"/>
                        </a:lnSpc>
                        <a:buNone/>
                      </a:pPr>
                      <a:r>
                        <a:rPr lang="en-US" sz="1500" dirty="0">
                          <a:solidFill>
                            <a:srgbClr val="4A5566"/>
                          </a:solidFill>
                          <a:latin typeface="IBM Plex Sans" pitchFamily="34" charset="0"/>
                          <a:ea typeface="IBM Plex Sans" pitchFamily="34" charset="-122"/>
                          <a:cs typeface="IBM Plex Sans" pitchFamily="34" charset="-120"/>
                        </a:rPr>
                        <a:t>電話対応のたびに作業が中断</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B5B5B3"/>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c>
                  <a:txBody>
                    <a:bodyPr/>
                    <a:lstStyle/>
                    <a:p>
                      <a:pPr indent="0" marL="0">
                        <a:lnSpc>
                          <a:spcPts val="2100"/>
                        </a:lnSpc>
                        <a:buNone/>
                      </a:pPr>
                      <a:r>
                        <a:rPr lang="en-US" sz="1500" dirty="0">
                          <a:solidFill>
                            <a:srgbClr val="0E1A2B"/>
                          </a:solidFill>
                          <a:latin typeface="IBM Plex Sans" pitchFamily="34" charset="0"/>
                          <a:ea typeface="IBM Plex Sans" pitchFamily="34" charset="-122"/>
                          <a:cs typeface="IBM Plex Sans" pitchFamily="34" charset="-120"/>
                        </a:rPr>
                        <a:t>Web予約とAIチャットで自動受付</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B5B5B3"/>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r>
              <a:tr h="407789">
                <a:tc>
                  <a:txBody>
                    <a:bodyPr/>
                    <a:lstStyle/>
                    <a:p>
                      <a:pPr indent="0" marL="0">
                        <a:lnSpc>
                          <a:spcPts val="2100"/>
                        </a:lnSpc>
                        <a:buNone/>
                      </a:pPr>
                      <a:r>
                        <a:rPr lang="en-US" sz="1500" dirty="0">
                          <a:solidFill>
                            <a:srgbClr val="0E1A2B"/>
                          </a:solidFill>
                          <a:latin typeface="IBM Plex Sans" pitchFamily="34" charset="0"/>
                          <a:ea typeface="IBM Plex Sans" pitchFamily="34" charset="-122"/>
                          <a:cs typeface="IBM Plex Sans" pitchFamily="34" charset="-120"/>
                        </a:rPr>
                        <a:t>稼働</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3C4C1"/>
                      </a:solidFill>
                      <a:prstDash val="solid"/>
                      <a:round/>
                      <a:headEnd type="none" w="med" len="med"/>
                      <a:tailEnd type="none" w="med" len="med"/>
                    </a:lnL>
                    <a:lnR w="12700" cap="flat" cmpd="sng" algn="ctr">
                      <a:solidFill>
                        <a:srgbClr val="BCBEBB"/>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BCBEBB"/>
                      </a:solidFill>
                      <a:prstDash val="solid"/>
                      <a:round/>
                      <a:headEnd type="none" w="med" len="med"/>
                      <a:tailEnd type="none" w="med" len="med"/>
                    </a:lnB>
                    <a:solidFill>
                      <a:srgbClr val="ECEEEA"/>
                    </a:solidFill>
                  </a:tcPr>
                </a:tc>
                <a:tc>
                  <a:txBody>
                    <a:bodyPr/>
                    <a:lstStyle/>
                    <a:p>
                      <a:pPr indent="0" marL="0">
                        <a:lnSpc>
                          <a:spcPts val="2100"/>
                        </a:lnSpc>
                        <a:buNone/>
                      </a:pPr>
                      <a:r>
                        <a:rPr lang="en-US" sz="1500" dirty="0">
                          <a:solidFill>
                            <a:srgbClr val="4A5566"/>
                          </a:solidFill>
                          <a:latin typeface="IBM Plex Sans" pitchFamily="34" charset="0"/>
                          <a:ea typeface="IBM Plex Sans" pitchFamily="34" charset="-122"/>
                          <a:cs typeface="IBM Plex Sans" pitchFamily="34" charset="-120"/>
                        </a:rPr>
                        <a:t>空き時間が案件で埋まらない</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BCBEBB"/>
                      </a:solidFill>
                      <a:prstDash val="solid"/>
                      <a:round/>
                      <a:headEnd type="none" w="med" len="med"/>
                      <a:tailEnd type="none" w="med" len="med"/>
                    </a:lnL>
                    <a:lnR w="12700" cap="flat" cmpd="sng" algn="ctr">
                      <a:solidFill>
                        <a:srgbClr val="BCBEBB"/>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BCBEBB"/>
                      </a:solidFill>
                      <a:prstDash val="solid"/>
                      <a:round/>
                      <a:headEnd type="none" w="med" len="med"/>
                      <a:tailEnd type="none" w="med" len="med"/>
                    </a:lnB>
                    <a:solidFill>
                      <a:srgbClr val="ECEEEA"/>
                    </a:solidFill>
                  </a:tcPr>
                </a:tc>
                <a:tc>
                  <a:txBody>
                    <a:bodyPr/>
                    <a:lstStyle/>
                    <a:p>
                      <a:pPr indent="0" marL="0">
                        <a:lnSpc>
                          <a:spcPts val="2100"/>
                        </a:lnSpc>
                        <a:buNone/>
                      </a:pPr>
                      <a:r>
                        <a:rPr lang="en-US" sz="1500" dirty="0">
                          <a:solidFill>
                            <a:srgbClr val="0E1A2B"/>
                          </a:solidFill>
                          <a:latin typeface="IBM Plex Sans" pitchFamily="34" charset="0"/>
                          <a:ea typeface="IBM Plex Sans" pitchFamily="34" charset="-122"/>
                          <a:cs typeface="IBM Plex Sans" pitchFamily="34" charset="-120"/>
                        </a:rPr>
                        <a:t>空き枠に新規案件を受注</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BCBEBB"/>
                      </a:solidFill>
                      <a:prstDash val="solid"/>
                      <a:round/>
                      <a:headEnd type="none" w="med" len="med"/>
                      <a:tailEnd type="none" w="med" len="med"/>
                    </a:lnL>
                    <a:lnR w="12700" cap="flat" cmpd="sng" algn="ctr">
                      <a:solidFill>
                        <a:srgbClr val="BCBEBB"/>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BCBEBB"/>
                      </a:solidFill>
                      <a:prstDash val="solid"/>
                      <a:round/>
                      <a:headEnd type="none" w="med" len="med"/>
                      <a:tailEnd type="none" w="med" len="med"/>
                    </a:lnB>
                    <a:solidFill>
                      <a:srgbClr val="ECEEEA"/>
                    </a:solidFill>
                  </a:tcPr>
                </a:tc>
              </a:tr>
              <a:tr h="407789">
                <a:tc>
                  <a:txBody>
                    <a:bodyPr/>
                    <a:lstStyle/>
                    <a:p>
                      <a:pPr indent="0" marL="0">
                        <a:lnSpc>
                          <a:spcPts val="2100"/>
                        </a:lnSpc>
                        <a:buNone/>
                      </a:pPr>
                      <a:r>
                        <a:rPr lang="en-US" sz="1500" dirty="0">
                          <a:solidFill>
                            <a:srgbClr val="0E1A2B"/>
                          </a:solidFill>
                          <a:latin typeface="IBM Plex Sans" pitchFamily="34" charset="0"/>
                          <a:ea typeface="IBM Plex Sans" pitchFamily="34" charset="-122"/>
                          <a:cs typeface="IBM Plex Sans" pitchFamily="34" charset="-120"/>
                        </a:rPr>
                        <a:t>管理</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BCBEBB"/>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c>
                  <a:txBody>
                    <a:bodyPr/>
                    <a:lstStyle/>
                    <a:p>
                      <a:pPr indent="0" marL="0">
                        <a:lnSpc>
                          <a:spcPts val="2100"/>
                        </a:lnSpc>
                        <a:buNone/>
                      </a:pPr>
                      <a:r>
                        <a:rPr lang="en-US" sz="1500" dirty="0">
                          <a:solidFill>
                            <a:srgbClr val="4A5566"/>
                          </a:solidFill>
                          <a:latin typeface="IBM Plex Sans" pitchFamily="34" charset="0"/>
                          <a:ea typeface="IBM Plex Sans" pitchFamily="34" charset="-122"/>
                          <a:cs typeface="IBM Plex Sans" pitchFamily="34" charset="-120"/>
                        </a:rPr>
                        <a:t>予約は紙の台帳で管理</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BCBEBB"/>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c>
                  <a:txBody>
                    <a:bodyPr/>
                    <a:lstStyle/>
                    <a:p>
                      <a:pPr indent="0" marL="0">
                        <a:lnSpc>
                          <a:spcPts val="2100"/>
                        </a:lnSpc>
                        <a:buNone/>
                      </a:pPr>
                      <a:r>
                        <a:rPr lang="en-US" sz="1500" dirty="0">
                          <a:solidFill>
                            <a:srgbClr val="0E1A2B"/>
                          </a:solidFill>
                          <a:latin typeface="IBM Plex Sans" pitchFamily="34" charset="0"/>
                          <a:ea typeface="IBM Plex Sans" pitchFamily="34" charset="-122"/>
                          <a:cs typeface="IBM Plex Sans" pitchFamily="34" charset="-120"/>
                        </a:rPr>
                        <a:t>チャットから決済まで1画面で管理</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3C4C1"/>
                      </a:solidFill>
                      <a:prstDash val="solid"/>
                      <a:round/>
                      <a:headEnd type="none" w="med" len="med"/>
                      <a:tailEnd type="none" w="med" len="med"/>
                    </a:lnL>
                    <a:lnR w="12700" cap="flat" cmpd="sng" algn="ctr">
                      <a:solidFill>
                        <a:srgbClr val="C3C4C1"/>
                      </a:solidFill>
                      <a:prstDash val="solid"/>
                      <a:round/>
                      <a:headEnd type="none" w="med" len="med"/>
                      <a:tailEnd type="none" w="med" len="med"/>
                    </a:lnR>
                    <a:lnT w="12700" cap="flat" cmpd="sng" algn="ctr">
                      <a:solidFill>
                        <a:srgbClr val="BCBEBB"/>
                      </a:solidFill>
                      <a:prstDash val="solid"/>
                      <a:round/>
                      <a:headEnd type="none" w="med" len="med"/>
                      <a:tailEnd type="none" w="med" len="med"/>
                    </a:lnT>
                    <a:lnB w="12700" cap="flat" cmpd="sng" algn="ctr">
                      <a:solidFill>
                        <a:srgbClr val="C3C4C1"/>
                      </a:solidFill>
                      <a:prstDash val="solid"/>
                      <a:round/>
                      <a:headEnd type="none" w="med" len="med"/>
                      <a:tailEnd type="none" w="med" len="med"/>
                    </a:lnB>
                  </a:tcPr>
                </a:tc>
              </a:tr>
              <a:tr h="407789">
                <a:tc>
                  <a:txBody>
                    <a:bodyPr/>
                    <a:lstStyle/>
                    <a:p>
                      <a:pPr indent="0" marL="0">
                        <a:lnSpc>
                          <a:spcPts val="2100"/>
                        </a:lnSpc>
                        <a:buNone/>
                      </a:pPr>
                      <a:r>
                        <a:rPr lang="en-US" sz="1500" dirty="0">
                          <a:solidFill>
                            <a:srgbClr val="0E1A2B"/>
                          </a:solidFill>
                          <a:latin typeface="IBM Plex Sans" pitchFamily="34" charset="0"/>
                          <a:ea typeface="IBM Plex Sans" pitchFamily="34" charset="-122"/>
                          <a:cs typeface="IBM Plex Sans" pitchFamily="34" charset="-120"/>
                        </a:rPr>
                        <a:t>集客</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3C4C1"/>
                      </a:solidFill>
                      <a:prstDash val="solid"/>
                      <a:round/>
                      <a:headEnd type="none" w="med" len="med"/>
                      <a:tailEnd type="none" w="med" len="med"/>
                    </a:lnL>
                    <a:lnR w="12700" cap="flat" cmpd="sng" algn="ctr">
                      <a:solidFill>
                        <a:srgbClr val="BCBEBB"/>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BCBEBB"/>
                      </a:solidFill>
                      <a:prstDash val="solid"/>
                      <a:round/>
                      <a:headEnd type="none" w="med" len="med"/>
                      <a:tailEnd type="none" w="med" len="med"/>
                    </a:lnB>
                    <a:solidFill>
                      <a:srgbClr val="ECEEEA"/>
                    </a:solidFill>
                  </a:tcPr>
                </a:tc>
                <a:tc>
                  <a:txBody>
                    <a:bodyPr/>
                    <a:lstStyle/>
                    <a:p>
                      <a:pPr indent="0" marL="0">
                        <a:lnSpc>
                          <a:spcPts val="2100"/>
                        </a:lnSpc>
                        <a:buNone/>
                      </a:pPr>
                      <a:r>
                        <a:rPr lang="en-US" sz="1500" dirty="0">
                          <a:solidFill>
                            <a:srgbClr val="4A5566"/>
                          </a:solidFill>
                          <a:latin typeface="IBM Plex Sans" pitchFamily="34" charset="0"/>
                          <a:ea typeface="IBM Plex Sans" pitchFamily="34" charset="-122"/>
                          <a:cs typeface="IBM Plex Sans" pitchFamily="34" charset="-120"/>
                        </a:rPr>
                        <a:t>紹介頼みで新規が増えない</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BCBEBB"/>
                      </a:solidFill>
                      <a:prstDash val="solid"/>
                      <a:round/>
                      <a:headEnd type="none" w="med" len="med"/>
                      <a:tailEnd type="none" w="med" len="med"/>
                    </a:lnL>
                    <a:lnR w="12700" cap="flat" cmpd="sng" algn="ctr">
                      <a:solidFill>
                        <a:srgbClr val="BCBEBB"/>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BCBEBB"/>
                      </a:solidFill>
                      <a:prstDash val="solid"/>
                      <a:round/>
                      <a:headEnd type="none" w="med" len="med"/>
                      <a:tailEnd type="none" w="med" len="med"/>
                    </a:lnB>
                    <a:solidFill>
                      <a:srgbClr val="ECEEEA"/>
                    </a:solidFill>
                  </a:tcPr>
                </a:tc>
                <a:tc>
                  <a:txBody>
                    <a:bodyPr/>
                    <a:lstStyle/>
                    <a:p>
                      <a:pPr indent="0" marL="0">
                        <a:lnSpc>
                          <a:spcPts val="2100"/>
                        </a:lnSpc>
                        <a:buNone/>
                      </a:pPr>
                      <a:r>
                        <a:rPr lang="en-US" sz="1500" dirty="0">
                          <a:solidFill>
                            <a:srgbClr val="0E1A2B"/>
                          </a:solidFill>
                          <a:latin typeface="IBM Plex Sans" pitchFamily="34" charset="0"/>
                          <a:ea typeface="IBM Plex Sans" pitchFamily="34" charset="-122"/>
                          <a:cs typeface="IBM Plex Sans" pitchFamily="34" charset="-120"/>
                        </a:rPr>
                        <a:t>レビューが蓄積し、新規とリピートが増加</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BCBEBB"/>
                      </a:solidFill>
                      <a:prstDash val="solid"/>
                      <a:round/>
                      <a:headEnd type="none" w="med" len="med"/>
                      <a:tailEnd type="none" w="med" len="med"/>
                    </a:lnL>
                    <a:lnR w="12700" cap="flat" cmpd="sng" algn="ctr">
                      <a:solidFill>
                        <a:srgbClr val="BCBEBB"/>
                      </a:solidFill>
                      <a:prstDash val="solid"/>
                      <a:round/>
                      <a:headEnd type="none" w="med" len="med"/>
                      <a:tailEnd type="none" w="med" len="med"/>
                    </a:lnR>
                    <a:lnT w="12700" cap="flat" cmpd="sng" algn="ctr">
                      <a:solidFill>
                        <a:srgbClr val="C3C4C1"/>
                      </a:solidFill>
                      <a:prstDash val="solid"/>
                      <a:round/>
                      <a:headEnd type="none" w="med" len="med"/>
                      <a:tailEnd type="none" w="med" len="med"/>
                    </a:lnT>
                    <a:lnB w="12700" cap="flat" cmpd="sng" algn="ctr">
                      <a:solidFill>
                        <a:srgbClr val="BCBEBB"/>
                      </a:solidFill>
                      <a:prstDash val="solid"/>
                      <a:round/>
                      <a:headEnd type="none" w="med" len="med"/>
                      <a:tailEnd type="none" w="med" len="med"/>
                    </a:lnB>
                    <a:solidFill>
                      <a:srgbClr val="ECEEEA"/>
                    </a:solidFill>
                  </a:tcPr>
                </a:tc>
              </a:tr>
            </a:tbl>
          </a:graphicData>
        </a:graphic>
      </p:graphicFrame>
      <p:sp>
        <p:nvSpPr>
          <p:cNvPr id="5" name="Shape 2"/>
          <p:cNvSpPr/>
          <p:nvPr/>
        </p:nvSpPr>
        <p:spPr>
          <a:xfrm>
            <a:off x="812726" y="5029274"/>
            <a:ext cx="10566549" cy="812726"/>
          </a:xfrm>
          <a:prstGeom prst="roundRect">
            <a:avLst>
              <a:gd name="adj" fmla="val 6251"/>
            </a:avLst>
          </a:prstGeom>
          <a:solidFill>
            <a:srgbClr val="0E1A2B"/>
          </a:solidFill>
          <a:ln/>
        </p:spPr>
      </p:sp>
      <p:sp>
        <p:nvSpPr>
          <p:cNvPr id="6" name="Text 3"/>
          <p:cNvSpPr/>
          <p:nvPr/>
        </p:nvSpPr>
        <p:spPr>
          <a:xfrm>
            <a:off x="1117451" y="5257850"/>
            <a:ext cx="3956447" cy="380975"/>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EEF0F2"/>
                </a:solidFill>
                <a:latin typeface="Noto Sans JP" pitchFamily="34" charset="0"/>
                <a:ea typeface="Noto Sans JP" pitchFamily="34" charset="-122"/>
                <a:cs typeface="Noto Sans JP" pitchFamily="34" charset="-120"/>
              </a:rPr>
              <a:t>空き時間が、</a:t>
            </a:r>
            <a:r>
              <a:rPr lang="en-US" sz="2000" b="1" dirty="0">
                <a:solidFill>
                  <a:srgbClr val="F07A33"/>
                </a:solidFill>
                <a:latin typeface="Noto Sans JP" pitchFamily="34" charset="0"/>
                <a:ea typeface="Noto Sans JP" pitchFamily="34" charset="-122"/>
                <a:cs typeface="Noto Sans JP" pitchFamily="34" charset="-120"/>
              </a:rPr>
              <a:t>売上</a:t>
            </a:r>
            <a:r>
              <a:rPr lang="en-US" sz="2000" b="1" dirty="0">
                <a:solidFill>
                  <a:srgbClr val="EEF0F2"/>
                </a:solidFill>
                <a:latin typeface="Noto Sans JP" pitchFamily="34" charset="0"/>
                <a:ea typeface="Noto Sans JP" pitchFamily="34" charset="-122"/>
                <a:cs typeface="Noto Sans JP" pitchFamily="34" charset="-120"/>
              </a:rPr>
              <a:t>に変わる。</a:t>
            </a:r>
            <a:endParaRPr lang="en-US" sz="2000" dirty="0"/>
          </a:p>
        </p:txBody>
      </p:sp>
      <p:sp>
        <p:nvSpPr>
          <p:cNvPr id="7" name="Text 4"/>
          <p:cNvSpPr/>
          <p:nvPr/>
        </p:nvSpPr>
        <p:spPr>
          <a:xfrm>
            <a:off x="8359477" y="5320109"/>
            <a:ext cx="2715071" cy="256456"/>
          </a:xfrm>
          <a:prstGeom prst="rect">
            <a:avLst/>
          </a:prstGeom>
          <a:noFill/>
          <a:ln/>
        </p:spPr>
        <p:txBody>
          <a:bodyPr wrap="square" lIns="0" tIns="0" rIns="0" bIns="0" rtlCol="0" anchor="t">
            <a:normAutofit/>
          </a:bodyPr>
          <a:lstStyle/>
          <a:p>
            <a:pPr algn="r" indent="0" marL="0">
              <a:lnSpc>
                <a:spcPts val="1820"/>
              </a:lnSpc>
              <a:buNone/>
            </a:pPr>
            <a:r>
              <a:rPr lang="en-US" sz="1300" dirty="0">
                <a:solidFill>
                  <a:srgbClr val="A3AEBD"/>
                </a:solidFill>
                <a:latin typeface="IBM Plex Sans" pitchFamily="34" charset="0"/>
                <a:ea typeface="IBM Plex Sans" pitchFamily="34" charset="-122"/>
                <a:cs typeface="IBM Plex Sans" pitchFamily="34" charset="-120"/>
              </a:rPr>
              <a:t>受付の自動化 × 新規案件の流入</a:t>
            </a:r>
            <a:endParaRPr lang="en-US" sz="1300" dirty="0"/>
          </a:p>
        </p:txBody>
      </p:sp>
      <p:sp>
        <p:nvSpPr>
          <p:cNvPr id="8" name="Text 5"/>
          <p:cNvSpPr/>
          <p:nvPr/>
        </p:nvSpPr>
        <p:spPr>
          <a:xfrm>
            <a:off x="812726" y="6238379"/>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94A3"/>
                </a:solidFill>
                <a:latin typeface="IBM Plex Sans" pitchFamily="34" charset="0"/>
                <a:ea typeface="IBM Plex Sans" pitchFamily="34" charset="-122"/>
                <a:cs typeface="IBM Plex Sans" pitchFamily="34" charset="-120"/>
              </a:rPr>
              <a:t>くるぺっと</a:t>
            </a:r>
            <a:endParaRPr lang="en-US" sz="1200" dirty="0"/>
          </a:p>
        </p:txBody>
      </p:sp>
      <p:sp>
        <p:nvSpPr>
          <p:cNvPr id="9" name="Text 6"/>
          <p:cNvSpPr/>
          <p:nvPr/>
        </p:nvSpPr>
        <p:spPr>
          <a:xfrm>
            <a:off x="10058474" y="6238379"/>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A94A3"/>
                </a:solidFill>
                <a:latin typeface="IBM Plex Sans" pitchFamily="34" charset="0"/>
                <a:ea typeface="IBM Plex Sans" pitchFamily="34" charset="-122"/>
                <a:cs typeface="IBM Plex Sans" pitchFamily="34" charset="-120"/>
              </a:rPr>
              <a:t>04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5F2"/>
        </a:solidFill>
      </p:bgPr>
    </p:bg>
    <p:spTree>
      <p:nvGrpSpPr>
        <p:cNvPr id="1" name=""/>
        <p:cNvGrpSpPr/>
        <p:nvPr/>
      </p:nvGrpSpPr>
      <p:grpSpPr>
        <a:xfrm>
          <a:off x="0" y="0"/>
          <a:ext cx="0" cy="0"/>
          <a:chOff x="0" y="0"/>
          <a:chExt cx="0" cy="0"/>
        </a:xfrm>
      </p:grpSpPr>
      <p:sp>
        <p:nvSpPr>
          <p:cNvPr id="2" name="Text 0"/>
          <p:cNvSpPr/>
          <p:nvPr/>
        </p:nvSpPr>
        <p:spPr>
          <a:xfrm>
            <a:off x="812726" y="812726"/>
            <a:ext cx="1088354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4510F"/>
                </a:solidFill>
                <a:latin typeface="IBM Plex Sans" pitchFamily="34" charset="0"/>
                <a:ea typeface="IBM Plex Sans" pitchFamily="34" charset="-122"/>
                <a:cs typeface="IBM Plex Sans" pitchFamily="34" charset="-120"/>
              </a:rPr>
              <a:t>PRODUCT ｜ ユーザー画面</a:t>
            </a:r>
            <a:endParaRPr lang="en-US" sz="1200" dirty="0"/>
          </a:p>
        </p:txBody>
      </p:sp>
      <p:sp>
        <p:nvSpPr>
          <p:cNvPr id="3" name="Text 1"/>
          <p:cNvSpPr/>
          <p:nvPr>
            <p:ph type="title"/>
          </p:nvPr>
        </p:nvSpPr>
        <p:spPr>
          <a:xfrm>
            <a:off x="812726" y="1102196"/>
            <a:ext cx="10883545" cy="501650"/>
          </a:xfrm>
          <a:prstGeom prst="rect">
            <a:avLst/>
          </a:prstGeom>
          <a:noFill/>
          <a:ln/>
        </p:spPr>
        <p:txBody>
          <a:bodyPr wrap="square" lIns="0" tIns="0" rIns="0" bIns="0" rtlCol="0" anchor="t">
            <a:normAutofit/>
          </a:bodyPr>
          <a:lstStyle/>
          <a:p>
            <a:pPr algn="l" indent="0" marL="0">
              <a:lnSpc>
                <a:spcPts val="3750"/>
              </a:lnSpc>
              <a:buNone/>
            </a:pPr>
            <a:r>
              <a:rPr lang="en-US" sz="3000" b="1" i="0" dirty="0">
                <a:solidFill>
                  <a:srgbClr val="0E1A2B"/>
                </a:solidFill>
                <a:latin typeface="Noto Sans JP" pitchFamily="34" charset="0"/>
                <a:ea typeface="Noto Sans JP" pitchFamily="34" charset="-122"/>
                <a:cs typeface="Noto Sans JP" pitchFamily="34" charset="-120"/>
              </a:rPr>
              <a:t>依頼内容から対応店舗を検索し、一括で見積を取得</a:t>
            </a:r>
            <a:endParaRPr lang="en-US" sz="3000" dirty="0"/>
          </a:p>
        </p:txBody>
      </p:sp>
      <p:sp>
        <p:nvSpPr>
          <p:cNvPr id="4" name="Text 2"/>
          <p:cNvSpPr/>
          <p:nvPr/>
        </p:nvSpPr>
        <p:spPr>
          <a:xfrm>
            <a:off x="812726" y="1922859"/>
            <a:ext cx="68550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C4510F"/>
                </a:solidFill>
                <a:latin typeface="IBM Plex Sans" pitchFamily="34" charset="0"/>
                <a:ea typeface="IBM Plex Sans" pitchFamily="34" charset="-122"/>
                <a:cs typeface="IBM Plex Sans" pitchFamily="34" charset="-120"/>
              </a:rPr>
              <a:t>STEP 1</a:t>
            </a:r>
            <a:endParaRPr lang="en-US" sz="1200" dirty="0"/>
          </a:p>
        </p:txBody>
      </p:sp>
      <p:sp>
        <p:nvSpPr>
          <p:cNvPr id="5" name="Text 3"/>
          <p:cNvSpPr/>
          <p:nvPr/>
        </p:nvSpPr>
        <p:spPr>
          <a:xfrm>
            <a:off x="1510978" y="1883172"/>
            <a:ext cx="3231059" cy="29205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0E1A2B"/>
                </a:solidFill>
                <a:latin typeface="IBM Plex Sans" pitchFamily="34" charset="0"/>
                <a:ea typeface="IBM Plex Sans" pitchFamily="34" charset="-122"/>
                <a:cs typeface="IBM Plex Sans" pitchFamily="34" charset="-120"/>
              </a:rPr>
              <a:t>カテゴリまたはAIで依頼内容を選択</a:t>
            </a:r>
            <a:endParaRPr lang="en-US" sz="1500" dirty="0"/>
          </a:p>
        </p:txBody>
      </p:sp>
      <p:sp>
        <p:nvSpPr>
          <p:cNvPr id="6" name="Shape 4"/>
          <p:cNvSpPr/>
          <p:nvPr/>
        </p:nvSpPr>
        <p:spPr>
          <a:xfrm>
            <a:off x="812726" y="2276822"/>
            <a:ext cx="5080000" cy="3175000"/>
          </a:xfrm>
          <a:prstGeom prst="roundRect">
            <a:avLst>
              <a:gd name="adj" fmla="val 1600"/>
            </a:avLst>
          </a:prstGeom>
          <a:solidFill>
            <a:srgbClr val="FFFFFF"/>
          </a:solidFill>
          <a:ln/>
        </p:spPr>
      </p:sp>
      <p:pic>
        <p:nvPicPr>
          <p:cNvPr id="7" name="Image 0" descr="ユーザー画面：作業カテゴリの選択画面">    </p:cNvPr>
          <p:cNvPicPr>
            <a:picLocks noChangeAspect="1"/>
          </p:cNvPicPr>
          <p:nvPr/>
        </p:nvPicPr>
        <p:blipFill>
          <a:blip r:embed="rId1"/>
          <a:stretch>
            <a:fillRect/>
          </a:stretch>
        </p:blipFill>
        <p:spPr>
          <a:xfrm>
            <a:off x="856441" y="2283172"/>
            <a:ext cx="4992570" cy="3162300"/>
          </a:xfrm>
          <a:custGeom>
            <a:avLst/>
            <a:gdLst/>
            <a:ahLst/>
            <a:cxnLst/>
            <a:rect l="l" t="t" r="r" b="b"/>
            <a:pathLst>
              <a:path w="4992570" h="3162300">
                <a:moveTo>
                  <a:pt x="0" y="568"/>
                </a:moveTo>
                <a:arcTo wR="44450" hR="44450" stAng="15649698" swAng="550302"/>
                <a:lnTo>
                  <a:pt x="4985485" y="0"/>
                </a:lnTo>
                <a:arcTo wR="44450" hR="44450" stAng="16200000" swAng="550302"/>
                <a:lnTo>
                  <a:pt x="4992570" y="3161732"/>
                </a:lnTo>
                <a:arcTo wR="44450" hR="44450" stAng="4849698" swAng="550302"/>
                <a:lnTo>
                  <a:pt x="7085" y="3162300"/>
                </a:lnTo>
                <a:arcTo wR="44450" hR="44450" stAng="5400000" swAng="550302"/>
                <a:close/>
              </a:path>
            </a:pathLst>
          </a:custGeom>
        </p:spPr>
      </p:pic>
      <p:sp>
        <p:nvSpPr>
          <p:cNvPr id="8" name="Shape 5"/>
          <p:cNvSpPr/>
          <p:nvPr/>
        </p:nvSpPr>
        <p:spPr>
          <a:xfrm>
            <a:off x="815901" y="2279997"/>
            <a:ext cx="5073650" cy="3168650"/>
          </a:xfrm>
          <a:prstGeom prst="roundRect">
            <a:avLst>
              <a:gd name="adj" fmla="val 1503"/>
            </a:avLst>
          </a:prstGeom>
          <a:noFill/>
          <a:ln w="6350">
            <a:solidFill>
              <a:srgbClr val="C9CED5"/>
            </a:solidFill>
            <a:prstDash val="solid"/>
          </a:ln>
        </p:spPr>
      </p:sp>
      <p:sp>
        <p:nvSpPr>
          <p:cNvPr id="9" name="Text 6"/>
          <p:cNvSpPr/>
          <p:nvPr/>
        </p:nvSpPr>
        <p:spPr>
          <a:xfrm>
            <a:off x="6299150" y="1922859"/>
            <a:ext cx="68550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C4510F"/>
                </a:solidFill>
                <a:latin typeface="IBM Plex Sans" pitchFamily="34" charset="0"/>
                <a:ea typeface="IBM Plex Sans" pitchFamily="34" charset="-122"/>
                <a:cs typeface="IBM Plex Sans" pitchFamily="34" charset="-120"/>
              </a:rPr>
              <a:t>STEP 2</a:t>
            </a:r>
            <a:endParaRPr lang="en-US" sz="1200" dirty="0"/>
          </a:p>
        </p:txBody>
      </p:sp>
      <p:sp>
        <p:nvSpPr>
          <p:cNvPr id="10" name="Text 7"/>
          <p:cNvSpPr/>
          <p:nvPr/>
        </p:nvSpPr>
        <p:spPr>
          <a:xfrm>
            <a:off x="6997402" y="1883172"/>
            <a:ext cx="3640485" cy="29205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0E1A2B"/>
                </a:solidFill>
                <a:latin typeface="IBM Plex Sans" pitchFamily="34" charset="0"/>
                <a:ea typeface="IBM Plex Sans" pitchFamily="34" charset="-122"/>
                <a:cs typeface="IBM Plex Sans" pitchFamily="34" charset="-120"/>
              </a:rPr>
              <a:t>対応店舗をリアルタイム検索・一括見積</a:t>
            </a:r>
            <a:endParaRPr lang="en-US" sz="1500" dirty="0"/>
          </a:p>
        </p:txBody>
      </p:sp>
      <p:sp>
        <p:nvSpPr>
          <p:cNvPr id="11" name="Shape 8"/>
          <p:cNvSpPr/>
          <p:nvPr/>
        </p:nvSpPr>
        <p:spPr>
          <a:xfrm>
            <a:off x="6299150" y="2276822"/>
            <a:ext cx="5080000" cy="3175000"/>
          </a:xfrm>
          <a:prstGeom prst="roundRect">
            <a:avLst>
              <a:gd name="adj" fmla="val 1600"/>
            </a:avLst>
          </a:prstGeom>
          <a:solidFill>
            <a:srgbClr val="FFFFFF"/>
          </a:solidFill>
          <a:ln/>
        </p:spPr>
      </p:sp>
      <p:pic>
        <p:nvPicPr>
          <p:cNvPr id="12" name="Image 1" descr="ユーザー画面：対応店舗の検索結果と一括見積">    </p:cNvPr>
          <p:cNvPicPr>
            <a:picLocks noChangeAspect="1"/>
          </p:cNvPicPr>
          <p:nvPr/>
        </p:nvPicPr>
        <p:blipFill>
          <a:blip r:embed="rId2"/>
          <a:srcRect l="0" r="0" t="-38" b="-38"/>
          <a:stretch/>
        </p:blipFill>
        <p:spPr>
          <a:xfrm>
            <a:off x="6305500" y="2283172"/>
            <a:ext cx="5067300" cy="3162300"/>
          </a:xfrm>
          <a:prstGeom prst="roundRect">
            <a:avLst>
              <a:gd name="adj" fmla="val 1406"/>
            </a:avLst>
          </a:prstGeom>
        </p:spPr>
      </p:pic>
      <p:sp>
        <p:nvSpPr>
          <p:cNvPr id="13" name="Shape 9"/>
          <p:cNvSpPr/>
          <p:nvPr/>
        </p:nvSpPr>
        <p:spPr>
          <a:xfrm>
            <a:off x="6302325" y="2279997"/>
            <a:ext cx="5073650" cy="3168650"/>
          </a:xfrm>
          <a:prstGeom prst="roundRect">
            <a:avLst>
              <a:gd name="adj" fmla="val 1503"/>
            </a:avLst>
          </a:prstGeom>
          <a:noFill/>
          <a:ln w="6350">
            <a:solidFill>
              <a:srgbClr val="C9CED5"/>
            </a:solidFill>
            <a:prstDash val="solid"/>
          </a:ln>
        </p:spPr>
      </p:sp>
      <p:sp>
        <p:nvSpPr>
          <p:cNvPr id="14" name="Text 10"/>
          <p:cNvSpPr/>
          <p:nvPr/>
        </p:nvSpPr>
        <p:spPr>
          <a:xfrm>
            <a:off x="812726" y="6238379"/>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94A3"/>
                </a:solidFill>
                <a:latin typeface="IBM Plex Sans" pitchFamily="34" charset="0"/>
                <a:ea typeface="IBM Plex Sans" pitchFamily="34" charset="-122"/>
                <a:cs typeface="IBM Plex Sans" pitchFamily="34" charset="-120"/>
              </a:rPr>
              <a:t>くるぺっと</a:t>
            </a:r>
            <a:endParaRPr lang="en-US" sz="1200" dirty="0"/>
          </a:p>
        </p:txBody>
      </p:sp>
      <p:sp>
        <p:nvSpPr>
          <p:cNvPr id="15" name="Text 11"/>
          <p:cNvSpPr/>
          <p:nvPr/>
        </p:nvSpPr>
        <p:spPr>
          <a:xfrm>
            <a:off x="10058474" y="6238379"/>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A94A3"/>
                </a:solidFill>
                <a:latin typeface="IBM Plex Sans" pitchFamily="34" charset="0"/>
                <a:ea typeface="IBM Plex Sans" pitchFamily="34" charset="-122"/>
                <a:cs typeface="IBM Plex Sans" pitchFamily="34" charset="-120"/>
              </a:rPr>
              <a:t>05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5F2"/>
        </a:solidFill>
      </p:bgPr>
    </p:bg>
    <p:spTree>
      <p:nvGrpSpPr>
        <p:cNvPr id="1" name=""/>
        <p:cNvGrpSpPr/>
        <p:nvPr/>
      </p:nvGrpSpPr>
      <p:grpSpPr>
        <a:xfrm>
          <a:off x="0" y="0"/>
          <a:ext cx="0" cy="0"/>
          <a:chOff x="0" y="0"/>
          <a:chExt cx="0" cy="0"/>
        </a:xfrm>
      </p:grpSpPr>
      <p:sp>
        <p:nvSpPr>
          <p:cNvPr id="2" name="Text 0"/>
          <p:cNvSpPr/>
          <p:nvPr/>
        </p:nvSpPr>
        <p:spPr>
          <a:xfrm>
            <a:off x="812726" y="812726"/>
            <a:ext cx="1088354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4510F"/>
                </a:solidFill>
                <a:latin typeface="IBM Plex Sans" pitchFamily="34" charset="0"/>
                <a:ea typeface="IBM Plex Sans" pitchFamily="34" charset="-122"/>
                <a:cs typeface="IBM Plex Sans" pitchFamily="34" charset="-120"/>
              </a:rPr>
              <a:t>PRODUCT ｜ ユーザー画面</a:t>
            </a:r>
            <a:endParaRPr lang="en-US" sz="1200" dirty="0"/>
          </a:p>
        </p:txBody>
      </p:sp>
      <p:sp>
        <p:nvSpPr>
          <p:cNvPr id="3" name="Text 1"/>
          <p:cNvSpPr/>
          <p:nvPr>
            <p:ph type="title"/>
          </p:nvPr>
        </p:nvSpPr>
        <p:spPr>
          <a:xfrm>
            <a:off x="812726" y="1102196"/>
            <a:ext cx="10883545" cy="501650"/>
          </a:xfrm>
          <a:prstGeom prst="rect">
            <a:avLst/>
          </a:prstGeom>
          <a:noFill/>
          <a:ln/>
        </p:spPr>
        <p:txBody>
          <a:bodyPr wrap="square" lIns="0" tIns="0" rIns="0" bIns="0" rtlCol="0" anchor="t">
            <a:normAutofit/>
          </a:bodyPr>
          <a:lstStyle/>
          <a:p>
            <a:pPr algn="l" indent="0" marL="0">
              <a:lnSpc>
                <a:spcPts val="3750"/>
              </a:lnSpc>
              <a:buNone/>
            </a:pPr>
            <a:r>
              <a:rPr lang="en-US" sz="3000" b="1" i="0" dirty="0">
                <a:solidFill>
                  <a:srgbClr val="0E1A2B"/>
                </a:solidFill>
                <a:latin typeface="Noto Sans JP" pitchFamily="34" charset="0"/>
                <a:ea typeface="Noto Sans JP" pitchFamily="34" charset="-122"/>
                <a:cs typeface="Noto Sans JP" pitchFamily="34" charset="-120"/>
              </a:rPr>
              <a:t>見積確認から来店予約まで、離脱させずに完結</a:t>
            </a:r>
            <a:endParaRPr lang="en-US" sz="3000" dirty="0"/>
          </a:p>
        </p:txBody>
      </p:sp>
      <p:sp>
        <p:nvSpPr>
          <p:cNvPr id="4" name="Text 2"/>
          <p:cNvSpPr/>
          <p:nvPr/>
        </p:nvSpPr>
        <p:spPr>
          <a:xfrm>
            <a:off x="812726" y="1922859"/>
            <a:ext cx="68550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C4510F"/>
                </a:solidFill>
                <a:latin typeface="IBM Plex Sans" pitchFamily="34" charset="0"/>
                <a:ea typeface="IBM Plex Sans" pitchFamily="34" charset="-122"/>
                <a:cs typeface="IBM Plex Sans" pitchFamily="34" charset="-120"/>
              </a:rPr>
              <a:t>STEP 3</a:t>
            </a:r>
            <a:endParaRPr lang="en-US" sz="1200" dirty="0"/>
          </a:p>
        </p:txBody>
      </p:sp>
      <p:sp>
        <p:nvSpPr>
          <p:cNvPr id="5" name="Text 3"/>
          <p:cNvSpPr/>
          <p:nvPr/>
        </p:nvSpPr>
        <p:spPr>
          <a:xfrm>
            <a:off x="1510978" y="1883172"/>
            <a:ext cx="2860625" cy="29205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0E1A2B"/>
                </a:solidFill>
                <a:latin typeface="IBM Plex Sans" pitchFamily="34" charset="0"/>
                <a:ea typeface="IBM Plex Sans" pitchFamily="34" charset="-122"/>
                <a:cs typeface="IBM Plex Sans" pitchFamily="34" charset="-120"/>
              </a:rPr>
              <a:t>店舗情報・実績・レビューを確認</a:t>
            </a:r>
            <a:endParaRPr lang="en-US" sz="1500" dirty="0"/>
          </a:p>
        </p:txBody>
      </p:sp>
      <p:sp>
        <p:nvSpPr>
          <p:cNvPr id="6" name="Shape 4"/>
          <p:cNvSpPr/>
          <p:nvPr/>
        </p:nvSpPr>
        <p:spPr>
          <a:xfrm>
            <a:off x="812726" y="2276822"/>
            <a:ext cx="5080000" cy="3175000"/>
          </a:xfrm>
          <a:prstGeom prst="roundRect">
            <a:avLst>
              <a:gd name="adj" fmla="val 1600"/>
            </a:avLst>
          </a:prstGeom>
          <a:solidFill>
            <a:srgbClr val="FFFFFF"/>
          </a:solidFill>
          <a:ln/>
        </p:spPr>
      </p:sp>
      <p:pic>
        <p:nvPicPr>
          <p:cNvPr id="7" name="Image 0" descr="ユーザー画面：店舗詳細ページ">    </p:cNvPr>
          <p:cNvPicPr>
            <a:picLocks noChangeAspect="1"/>
          </p:cNvPicPr>
          <p:nvPr/>
        </p:nvPicPr>
        <p:blipFill>
          <a:blip r:embed="rId1"/>
          <a:stretch>
            <a:fillRect/>
          </a:stretch>
        </p:blipFill>
        <p:spPr>
          <a:xfrm>
            <a:off x="1396941" y="2283172"/>
            <a:ext cx="3911569" cy="3162300"/>
          </a:xfrm>
          <a:prstGeom prst="rect">
            <a:avLst/>
          </a:prstGeom>
        </p:spPr>
      </p:pic>
      <p:sp>
        <p:nvSpPr>
          <p:cNvPr id="8" name="Shape 5"/>
          <p:cNvSpPr/>
          <p:nvPr/>
        </p:nvSpPr>
        <p:spPr>
          <a:xfrm>
            <a:off x="815901" y="2279997"/>
            <a:ext cx="5073650" cy="3168650"/>
          </a:xfrm>
          <a:prstGeom prst="roundRect">
            <a:avLst>
              <a:gd name="adj" fmla="val 1503"/>
            </a:avLst>
          </a:prstGeom>
          <a:noFill/>
          <a:ln w="6350">
            <a:solidFill>
              <a:srgbClr val="C9CED5"/>
            </a:solidFill>
            <a:prstDash val="solid"/>
          </a:ln>
        </p:spPr>
      </p:sp>
      <p:sp>
        <p:nvSpPr>
          <p:cNvPr id="9" name="Text 6"/>
          <p:cNvSpPr/>
          <p:nvPr/>
        </p:nvSpPr>
        <p:spPr>
          <a:xfrm>
            <a:off x="6299150" y="1922859"/>
            <a:ext cx="68550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C4510F"/>
                </a:solidFill>
                <a:latin typeface="IBM Plex Sans" pitchFamily="34" charset="0"/>
                <a:ea typeface="IBM Plex Sans" pitchFamily="34" charset="-122"/>
                <a:cs typeface="IBM Plex Sans" pitchFamily="34" charset="-120"/>
              </a:rPr>
              <a:t>STEP 4</a:t>
            </a:r>
            <a:endParaRPr lang="en-US" sz="1200" dirty="0"/>
          </a:p>
        </p:txBody>
      </p:sp>
      <p:sp>
        <p:nvSpPr>
          <p:cNvPr id="10" name="Text 7"/>
          <p:cNvSpPr/>
          <p:nvPr/>
        </p:nvSpPr>
        <p:spPr>
          <a:xfrm>
            <a:off x="6997402" y="1883172"/>
            <a:ext cx="2613124" cy="29205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0E1A2B"/>
                </a:solidFill>
                <a:latin typeface="IBM Plex Sans" pitchFamily="34" charset="0"/>
                <a:ea typeface="IBM Plex Sans" pitchFamily="34" charset="-122"/>
                <a:cs typeface="IBM Plex Sans" pitchFamily="34" charset="-120"/>
              </a:rPr>
              <a:t>希望日時を選んで来店予約</a:t>
            </a:r>
            <a:endParaRPr lang="en-US" sz="1500" dirty="0"/>
          </a:p>
        </p:txBody>
      </p:sp>
      <p:sp>
        <p:nvSpPr>
          <p:cNvPr id="11" name="Shape 8"/>
          <p:cNvSpPr/>
          <p:nvPr/>
        </p:nvSpPr>
        <p:spPr>
          <a:xfrm>
            <a:off x="6299150" y="2276822"/>
            <a:ext cx="5080000" cy="3175000"/>
          </a:xfrm>
          <a:prstGeom prst="roundRect">
            <a:avLst>
              <a:gd name="adj" fmla="val 1600"/>
            </a:avLst>
          </a:prstGeom>
          <a:solidFill>
            <a:srgbClr val="FFFFFF"/>
          </a:solidFill>
          <a:ln/>
        </p:spPr>
      </p:sp>
      <p:pic>
        <p:nvPicPr>
          <p:cNvPr id="12" name="Image 1" descr="ユーザー画面：来店予約フォーム">    </p:cNvPr>
          <p:cNvPicPr>
            <a:picLocks noChangeAspect="1"/>
          </p:cNvPicPr>
          <p:nvPr/>
        </p:nvPicPr>
        <p:blipFill>
          <a:blip r:embed="rId2"/>
          <a:stretch>
            <a:fillRect/>
          </a:stretch>
        </p:blipFill>
        <p:spPr>
          <a:xfrm>
            <a:off x="6907262" y="2283172"/>
            <a:ext cx="3863776" cy="3162300"/>
          </a:xfrm>
          <a:prstGeom prst="rect">
            <a:avLst/>
          </a:prstGeom>
        </p:spPr>
      </p:pic>
      <p:sp>
        <p:nvSpPr>
          <p:cNvPr id="13" name="Shape 9"/>
          <p:cNvSpPr/>
          <p:nvPr/>
        </p:nvSpPr>
        <p:spPr>
          <a:xfrm>
            <a:off x="6302325" y="2279997"/>
            <a:ext cx="5073650" cy="3168650"/>
          </a:xfrm>
          <a:prstGeom prst="roundRect">
            <a:avLst>
              <a:gd name="adj" fmla="val 1503"/>
            </a:avLst>
          </a:prstGeom>
          <a:noFill/>
          <a:ln w="6350">
            <a:solidFill>
              <a:srgbClr val="C9CED5"/>
            </a:solidFill>
            <a:prstDash val="solid"/>
          </a:ln>
        </p:spPr>
      </p:sp>
      <p:sp>
        <p:nvSpPr>
          <p:cNvPr id="14" name="Text 10"/>
          <p:cNvSpPr/>
          <p:nvPr/>
        </p:nvSpPr>
        <p:spPr>
          <a:xfrm>
            <a:off x="812726" y="6238379"/>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94A3"/>
                </a:solidFill>
                <a:latin typeface="IBM Plex Sans" pitchFamily="34" charset="0"/>
                <a:ea typeface="IBM Plex Sans" pitchFamily="34" charset="-122"/>
                <a:cs typeface="IBM Plex Sans" pitchFamily="34" charset="-120"/>
              </a:rPr>
              <a:t>くるぺっと</a:t>
            </a:r>
            <a:endParaRPr lang="en-US" sz="1200" dirty="0"/>
          </a:p>
        </p:txBody>
      </p:sp>
      <p:sp>
        <p:nvSpPr>
          <p:cNvPr id="15" name="Text 11"/>
          <p:cNvSpPr/>
          <p:nvPr/>
        </p:nvSpPr>
        <p:spPr>
          <a:xfrm>
            <a:off x="10058474" y="6238379"/>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A94A3"/>
                </a:solidFill>
                <a:latin typeface="IBM Plex Sans" pitchFamily="34" charset="0"/>
                <a:ea typeface="IBM Plex Sans" pitchFamily="34" charset="-122"/>
                <a:cs typeface="IBM Plex Sans" pitchFamily="34" charset="-120"/>
              </a:rPr>
              <a:t>06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9ECEF"/>
        </a:solidFill>
      </p:bgPr>
    </p:bg>
    <p:spTree>
      <p:nvGrpSpPr>
        <p:cNvPr id="1" name=""/>
        <p:cNvGrpSpPr/>
        <p:nvPr/>
      </p:nvGrpSpPr>
      <p:grpSpPr>
        <a:xfrm>
          <a:off x="0" y="0"/>
          <a:ext cx="0" cy="0"/>
          <a:chOff x="0" y="0"/>
          <a:chExt cx="0" cy="0"/>
        </a:xfrm>
      </p:grpSpPr>
      <p:sp>
        <p:nvSpPr>
          <p:cNvPr id="2" name="Text 0"/>
          <p:cNvSpPr/>
          <p:nvPr/>
        </p:nvSpPr>
        <p:spPr>
          <a:xfrm>
            <a:off x="812726" y="812726"/>
            <a:ext cx="10883545" cy="231155"/>
          </a:xfrm>
          <a:prstGeom prst="rect">
            <a:avLst/>
          </a:prstGeom>
          <a:noFill/>
          <a:ln/>
        </p:spPr>
        <p:txBody>
          <a:bodyPr wrap="square" lIns="0" tIns="0" rIns="0" bIns="0" rtlCol="0" anchor="t">
            <a:normAutofit/>
          </a:bodyPr>
          <a:lstStyle/>
          <a:p>
            <a:pPr algn="l" indent="0" marL="0">
              <a:lnSpc>
                <a:spcPts val="1622"/>
              </a:lnSpc>
              <a:buNone/>
            </a:pPr>
            <a:r>
              <a:rPr lang="en-US" sz="1159" b="1" spc="150" kern="0" dirty="0">
                <a:solidFill>
                  <a:srgbClr val="B04A0E"/>
                </a:solidFill>
                <a:latin typeface="IBM Plex Sans" pitchFamily="34" charset="0"/>
                <a:ea typeface="IBM Plex Sans" pitchFamily="34" charset="-122"/>
                <a:cs typeface="IBM Plex Sans" pitchFamily="34" charset="-120"/>
              </a:rPr>
              <a:t>PRODUCT ｜ 店舗管理画面</a:t>
            </a:r>
            <a:endParaRPr lang="en-US" sz="1159" dirty="0"/>
          </a:p>
        </p:txBody>
      </p:sp>
      <p:sp>
        <p:nvSpPr>
          <p:cNvPr id="3" name="Text 1"/>
          <p:cNvSpPr/>
          <p:nvPr>
            <p:ph type="title"/>
          </p:nvPr>
        </p:nvSpPr>
        <p:spPr>
          <a:xfrm>
            <a:off x="812726" y="1094631"/>
            <a:ext cx="10883545" cy="484783"/>
          </a:xfrm>
          <a:prstGeom prst="rect">
            <a:avLst/>
          </a:prstGeom>
          <a:noFill/>
          <a:ln/>
        </p:spPr>
        <p:txBody>
          <a:bodyPr wrap="square" lIns="0" tIns="0" rIns="0" bIns="0" rtlCol="0" anchor="t">
            <a:normAutofit/>
          </a:bodyPr>
          <a:lstStyle/>
          <a:p>
            <a:pPr algn="l" indent="0" marL="0">
              <a:lnSpc>
                <a:spcPts val="3621"/>
              </a:lnSpc>
              <a:buNone/>
            </a:pPr>
            <a:r>
              <a:rPr lang="en-US" sz="2897" b="1" i="0" dirty="0">
                <a:solidFill>
                  <a:srgbClr val="0E1A2B"/>
                </a:solidFill>
                <a:latin typeface="Noto Sans JP" pitchFamily="34" charset="0"/>
                <a:ea typeface="Noto Sans JP" pitchFamily="34" charset="-122"/>
                <a:cs typeface="Noto Sans JP" pitchFamily="34" charset="-120"/>
              </a:rPr>
              <a:t>対応が必要な案件を、ダッシュボードで一目で把握</a:t>
            </a:r>
            <a:endParaRPr lang="en-US" sz="2897" dirty="0"/>
          </a:p>
        </p:txBody>
      </p:sp>
      <p:sp>
        <p:nvSpPr>
          <p:cNvPr id="4" name="Shape 2"/>
          <p:cNvSpPr/>
          <p:nvPr/>
        </p:nvSpPr>
        <p:spPr>
          <a:xfrm>
            <a:off x="812726" y="1858739"/>
            <a:ext cx="5969000" cy="4114726"/>
          </a:xfrm>
          <a:prstGeom prst="roundRect">
            <a:avLst>
              <a:gd name="adj" fmla="val 1235"/>
            </a:avLst>
          </a:prstGeom>
          <a:solidFill>
            <a:srgbClr val="FFFFFF"/>
          </a:solidFill>
          <a:ln/>
        </p:spPr>
      </p:sp>
      <p:pic>
        <p:nvPicPr>
          <p:cNvPr id="5" name="Image 0" descr="店舗管理画面：ホームダッシュボード">    </p:cNvPr>
          <p:cNvPicPr>
            <a:picLocks noChangeAspect="1"/>
          </p:cNvPicPr>
          <p:nvPr/>
        </p:nvPicPr>
        <p:blipFill>
          <a:blip r:embed="rId1"/>
          <a:srcRect l="0" r="0" t="-17" b="-17"/>
          <a:stretch/>
        </p:blipFill>
        <p:spPr>
          <a:xfrm>
            <a:off x="819076" y="1865089"/>
            <a:ext cx="5956300" cy="4102026"/>
          </a:xfrm>
          <a:prstGeom prst="roundRect">
            <a:avLst>
              <a:gd name="adj" fmla="val 1084"/>
            </a:avLst>
          </a:prstGeom>
        </p:spPr>
      </p:pic>
      <p:sp>
        <p:nvSpPr>
          <p:cNvPr id="6" name="Shape 3"/>
          <p:cNvSpPr/>
          <p:nvPr/>
        </p:nvSpPr>
        <p:spPr>
          <a:xfrm>
            <a:off x="815901" y="1861914"/>
            <a:ext cx="5962650" cy="4108376"/>
          </a:xfrm>
          <a:prstGeom prst="roundRect">
            <a:avLst>
              <a:gd name="adj" fmla="val 1159"/>
            </a:avLst>
          </a:prstGeom>
          <a:noFill/>
          <a:ln w="6350">
            <a:solidFill>
              <a:srgbClr val="C9CED5"/>
            </a:solidFill>
            <a:prstDash val="solid"/>
          </a:ln>
        </p:spPr>
      </p:sp>
      <p:sp>
        <p:nvSpPr>
          <p:cNvPr id="7" name="Shape 4"/>
          <p:cNvSpPr/>
          <p:nvPr/>
        </p:nvSpPr>
        <p:spPr>
          <a:xfrm>
            <a:off x="7188026" y="1861914"/>
            <a:ext cx="4191248" cy="0"/>
          </a:xfrm>
          <a:prstGeom prst="line">
            <a:avLst/>
          </a:prstGeom>
          <a:noFill/>
          <a:ln w="6350">
            <a:solidFill>
              <a:srgbClr val="B9C0C9"/>
            </a:solidFill>
            <a:prstDash val="solid"/>
          </a:ln>
        </p:spPr>
      </p:sp>
      <p:sp>
        <p:nvSpPr>
          <p:cNvPr id="8" name="Text 5"/>
          <p:cNvSpPr/>
          <p:nvPr/>
        </p:nvSpPr>
        <p:spPr>
          <a:xfrm>
            <a:off x="7188026" y="2044402"/>
            <a:ext cx="4316985"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E1A2B"/>
                </a:solidFill>
                <a:latin typeface="IBM Plex Sans" pitchFamily="34" charset="0"/>
                <a:ea typeface="IBM Plex Sans" pitchFamily="34" charset="-122"/>
                <a:cs typeface="IBM Plex Sans" pitchFamily="34" charset="-120"/>
              </a:rPr>
              <a:t>新着・未対応を集約</a:t>
            </a:r>
            <a:endParaRPr lang="en-US" sz="1600" dirty="0"/>
          </a:p>
        </p:txBody>
      </p:sp>
      <p:sp>
        <p:nvSpPr>
          <p:cNvPr id="9" name="Text 6"/>
          <p:cNvSpPr/>
          <p:nvPr/>
        </p:nvSpPr>
        <p:spPr>
          <a:xfrm>
            <a:off x="7188026" y="2338834"/>
            <a:ext cx="4316985" cy="553492"/>
          </a:xfrm>
          <a:prstGeom prst="rect">
            <a:avLst/>
          </a:prstGeom>
          <a:noFill/>
          <a:ln/>
        </p:spPr>
        <p:txBody>
          <a:bodyPr wrap="square" lIns="0" tIns="0" rIns="0" bIns="0" rtlCol="0" anchor="t">
            <a:normAutofit/>
          </a:bodyPr>
          <a:lstStyle/>
          <a:p>
            <a:pPr algn="l" indent="0" marL="0">
              <a:lnSpc>
                <a:spcPts val="2080"/>
              </a:lnSpc>
              <a:buNone/>
            </a:pPr>
            <a:r>
              <a:rPr lang="en-US" sz="1300" dirty="0">
                <a:solidFill>
                  <a:srgbClr val="4A5566"/>
                </a:solidFill>
                <a:latin typeface="IBM Plex Sans" pitchFamily="34" charset="0"/>
                <a:ea typeface="IBM Plex Sans" pitchFamily="34" charset="-122"/>
                <a:cs typeface="IBM Plex Sans" pitchFamily="34" charset="-120"/>
              </a:rPr>
              <a:t>新着チャット、未対応の見積、調整中の予約をホームに一覧表示</a:t>
            </a:r>
            <a:endParaRPr lang="en-US" sz="1300" dirty="0"/>
          </a:p>
        </p:txBody>
      </p:sp>
      <p:sp>
        <p:nvSpPr>
          <p:cNvPr id="10" name="Shape 7"/>
          <p:cNvSpPr/>
          <p:nvPr/>
        </p:nvSpPr>
        <p:spPr>
          <a:xfrm>
            <a:off x="7188026" y="3047826"/>
            <a:ext cx="4191248" cy="0"/>
          </a:xfrm>
          <a:prstGeom prst="line">
            <a:avLst/>
          </a:prstGeom>
          <a:noFill/>
          <a:ln w="6350">
            <a:solidFill>
              <a:srgbClr val="B9C0C9"/>
            </a:solidFill>
            <a:prstDash val="solid"/>
          </a:ln>
        </p:spPr>
      </p:sp>
      <p:sp>
        <p:nvSpPr>
          <p:cNvPr id="11" name="Text 8"/>
          <p:cNvSpPr/>
          <p:nvPr/>
        </p:nvSpPr>
        <p:spPr>
          <a:xfrm>
            <a:off x="7188026" y="3230314"/>
            <a:ext cx="4316985"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E1A2B"/>
                </a:solidFill>
                <a:latin typeface="IBM Plex Sans" pitchFamily="34" charset="0"/>
                <a:ea typeface="IBM Plex Sans" pitchFamily="34" charset="-122"/>
                <a:cs typeface="IBM Plex Sans" pitchFamily="34" charset="-120"/>
              </a:rPr>
              <a:t>売上を自動集計</a:t>
            </a:r>
            <a:endParaRPr lang="en-US" sz="1600" dirty="0"/>
          </a:p>
        </p:txBody>
      </p:sp>
      <p:sp>
        <p:nvSpPr>
          <p:cNvPr id="12" name="Text 9"/>
          <p:cNvSpPr/>
          <p:nvPr/>
        </p:nvSpPr>
        <p:spPr>
          <a:xfrm>
            <a:off x="7188026" y="3524746"/>
            <a:ext cx="4316985" cy="289446"/>
          </a:xfrm>
          <a:prstGeom prst="rect">
            <a:avLst/>
          </a:prstGeom>
          <a:noFill/>
          <a:ln/>
        </p:spPr>
        <p:txBody>
          <a:bodyPr wrap="square" lIns="0" tIns="0" rIns="0" bIns="0" rtlCol="0" anchor="t">
            <a:normAutofit/>
          </a:bodyPr>
          <a:lstStyle/>
          <a:p>
            <a:pPr algn="l" indent="0" marL="0">
              <a:lnSpc>
                <a:spcPts val="2080"/>
              </a:lnSpc>
              <a:buNone/>
            </a:pPr>
            <a:r>
              <a:rPr lang="en-US" sz="1300" dirty="0">
                <a:solidFill>
                  <a:srgbClr val="4A5566"/>
                </a:solidFill>
                <a:latin typeface="IBM Plex Sans" pitchFamily="34" charset="0"/>
                <a:ea typeface="IBM Plex Sans" pitchFamily="34" charset="-122"/>
                <a:cs typeface="IBM Plex Sans" pitchFamily="34" charset="-120"/>
              </a:rPr>
              <a:t>日別売上、納車件数、平均客単価を月ごとに確認</a:t>
            </a:r>
            <a:endParaRPr lang="en-US" sz="1300" dirty="0"/>
          </a:p>
        </p:txBody>
      </p:sp>
      <p:sp>
        <p:nvSpPr>
          <p:cNvPr id="13" name="Shape 10"/>
          <p:cNvSpPr/>
          <p:nvPr/>
        </p:nvSpPr>
        <p:spPr>
          <a:xfrm>
            <a:off x="7188026" y="3969693"/>
            <a:ext cx="4191248" cy="0"/>
          </a:xfrm>
          <a:prstGeom prst="line">
            <a:avLst/>
          </a:prstGeom>
          <a:noFill/>
          <a:ln w="6350">
            <a:solidFill>
              <a:srgbClr val="B9C0C9"/>
            </a:solidFill>
            <a:prstDash val="solid"/>
          </a:ln>
        </p:spPr>
      </p:sp>
      <p:sp>
        <p:nvSpPr>
          <p:cNvPr id="14" name="Shape 11"/>
          <p:cNvSpPr/>
          <p:nvPr/>
        </p:nvSpPr>
        <p:spPr>
          <a:xfrm>
            <a:off x="7188026" y="4893146"/>
            <a:ext cx="4191248" cy="0"/>
          </a:xfrm>
          <a:prstGeom prst="line">
            <a:avLst/>
          </a:prstGeom>
          <a:noFill/>
          <a:ln w="6350">
            <a:solidFill>
              <a:srgbClr val="B9C0C9"/>
            </a:solidFill>
            <a:prstDash val="solid"/>
          </a:ln>
        </p:spPr>
      </p:sp>
      <p:sp>
        <p:nvSpPr>
          <p:cNvPr id="15" name="Text 12"/>
          <p:cNvSpPr/>
          <p:nvPr/>
        </p:nvSpPr>
        <p:spPr>
          <a:xfrm>
            <a:off x="7188026" y="4152181"/>
            <a:ext cx="4316985"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E1A2B"/>
                </a:solidFill>
                <a:latin typeface="IBM Plex Sans" pitchFamily="34" charset="0"/>
                <a:ea typeface="IBM Plex Sans" pitchFamily="34" charset="-122"/>
                <a:cs typeface="IBM Plex Sans" pitchFamily="34" charset="-120"/>
              </a:rPr>
              <a:t>対応漏れを防止</a:t>
            </a:r>
            <a:endParaRPr lang="en-US" sz="1600" dirty="0"/>
          </a:p>
        </p:txBody>
      </p:sp>
      <p:sp>
        <p:nvSpPr>
          <p:cNvPr id="16" name="Text 13"/>
          <p:cNvSpPr/>
          <p:nvPr/>
        </p:nvSpPr>
        <p:spPr>
          <a:xfrm>
            <a:off x="7188026" y="4446612"/>
            <a:ext cx="4316985" cy="289446"/>
          </a:xfrm>
          <a:prstGeom prst="rect">
            <a:avLst/>
          </a:prstGeom>
          <a:noFill/>
          <a:ln/>
        </p:spPr>
        <p:txBody>
          <a:bodyPr wrap="square" lIns="0" tIns="0" rIns="0" bIns="0" rtlCol="0" anchor="t">
            <a:normAutofit/>
          </a:bodyPr>
          <a:lstStyle/>
          <a:p>
            <a:pPr algn="l" indent="0" marL="0">
              <a:lnSpc>
                <a:spcPts val="2080"/>
              </a:lnSpc>
              <a:buNone/>
            </a:pPr>
            <a:r>
              <a:rPr lang="en-US" sz="1300" dirty="0">
                <a:solidFill>
                  <a:srgbClr val="4A5566"/>
                </a:solidFill>
                <a:latin typeface="IBM Plex Sans" pitchFamily="34" charset="0"/>
                <a:ea typeface="IBM Plex Sans" pitchFamily="34" charset="-122"/>
                <a:cs typeface="IBM Plex Sans" pitchFamily="34" charset="-120"/>
              </a:rPr>
              <a:t>未読件数と通知で、確認すべき案件がすぐ分かる</a:t>
            </a:r>
            <a:endParaRPr lang="en-US" sz="1300" dirty="0"/>
          </a:p>
        </p:txBody>
      </p:sp>
      <p:sp>
        <p:nvSpPr>
          <p:cNvPr id="17" name="Text 14"/>
          <p:cNvSpPr/>
          <p:nvPr/>
        </p:nvSpPr>
        <p:spPr>
          <a:xfrm>
            <a:off x="812726" y="6238379"/>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6A7482"/>
                </a:solidFill>
                <a:latin typeface="IBM Plex Sans" pitchFamily="34" charset="0"/>
                <a:ea typeface="IBM Plex Sans" pitchFamily="34" charset="-122"/>
                <a:cs typeface="IBM Plex Sans" pitchFamily="34" charset="-120"/>
              </a:rPr>
              <a:t>くるぺっと</a:t>
            </a:r>
            <a:endParaRPr lang="en-US" sz="1200" dirty="0"/>
          </a:p>
        </p:txBody>
      </p:sp>
      <p:sp>
        <p:nvSpPr>
          <p:cNvPr id="18" name="Text 15"/>
          <p:cNvSpPr/>
          <p:nvPr/>
        </p:nvSpPr>
        <p:spPr>
          <a:xfrm>
            <a:off x="10058474" y="6238379"/>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7482"/>
                </a:solidFill>
                <a:latin typeface="IBM Plex Sans" pitchFamily="34" charset="0"/>
                <a:ea typeface="IBM Plex Sans" pitchFamily="34" charset="-122"/>
                <a:cs typeface="IBM Plex Sans" pitchFamily="34" charset="-120"/>
              </a:rPr>
              <a:t>07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9ECEF"/>
        </a:solidFill>
      </p:bgPr>
    </p:bg>
    <p:spTree>
      <p:nvGrpSpPr>
        <p:cNvPr id="1" name=""/>
        <p:cNvGrpSpPr/>
        <p:nvPr/>
      </p:nvGrpSpPr>
      <p:grpSpPr>
        <a:xfrm>
          <a:off x="0" y="0"/>
          <a:ext cx="0" cy="0"/>
          <a:chOff x="0" y="0"/>
          <a:chExt cx="0" cy="0"/>
        </a:xfrm>
      </p:grpSpPr>
      <p:sp>
        <p:nvSpPr>
          <p:cNvPr id="2" name="Text 0"/>
          <p:cNvSpPr/>
          <p:nvPr/>
        </p:nvSpPr>
        <p:spPr>
          <a:xfrm>
            <a:off x="812726" y="812726"/>
            <a:ext cx="1088354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04A0E"/>
                </a:solidFill>
                <a:latin typeface="IBM Plex Sans" pitchFamily="34" charset="0"/>
                <a:ea typeface="IBM Plex Sans" pitchFamily="34" charset="-122"/>
                <a:cs typeface="IBM Plex Sans" pitchFamily="34" charset="-120"/>
              </a:rPr>
              <a:t>PRODUCT ｜ 店舗管理画面</a:t>
            </a:r>
            <a:endParaRPr lang="en-US" sz="1200" dirty="0"/>
          </a:p>
        </p:txBody>
      </p:sp>
      <p:sp>
        <p:nvSpPr>
          <p:cNvPr id="3" name="Text 1"/>
          <p:cNvSpPr/>
          <p:nvPr>
            <p:ph type="title"/>
          </p:nvPr>
        </p:nvSpPr>
        <p:spPr>
          <a:xfrm>
            <a:off x="812726" y="1102196"/>
            <a:ext cx="10883545" cy="501650"/>
          </a:xfrm>
          <a:prstGeom prst="rect">
            <a:avLst/>
          </a:prstGeom>
          <a:noFill/>
          <a:ln/>
        </p:spPr>
        <p:txBody>
          <a:bodyPr wrap="square" lIns="0" tIns="0" rIns="0" bIns="0" rtlCol="0" anchor="t">
            <a:normAutofit/>
          </a:bodyPr>
          <a:lstStyle/>
          <a:p>
            <a:pPr algn="l" indent="0" marL="0">
              <a:lnSpc>
                <a:spcPts val="3750"/>
              </a:lnSpc>
              <a:buNone/>
            </a:pPr>
            <a:r>
              <a:rPr lang="en-US" sz="3000" b="1" i="0" dirty="0">
                <a:solidFill>
                  <a:srgbClr val="0E1A2B"/>
                </a:solidFill>
                <a:latin typeface="Noto Sans JP" pitchFamily="34" charset="0"/>
                <a:ea typeface="Noto Sans JP" pitchFamily="34" charset="-122"/>
                <a:cs typeface="Noto Sans JP" pitchFamily="34" charset="-120"/>
              </a:rPr>
              <a:t>チャット・見積・来店予約を、1つの画面で管理</a:t>
            </a:r>
            <a:endParaRPr lang="en-US" sz="3000" dirty="0"/>
          </a:p>
        </p:txBody>
      </p:sp>
      <p:sp>
        <p:nvSpPr>
          <p:cNvPr id="4" name="Shape 2"/>
          <p:cNvSpPr/>
          <p:nvPr/>
        </p:nvSpPr>
        <p:spPr>
          <a:xfrm>
            <a:off x="812726" y="1883172"/>
            <a:ext cx="6858000" cy="3302000"/>
          </a:xfrm>
          <a:prstGeom prst="roundRect">
            <a:avLst>
              <a:gd name="adj" fmla="val 1538"/>
            </a:avLst>
          </a:prstGeom>
          <a:solidFill>
            <a:srgbClr val="FFFFFF"/>
          </a:solidFill>
          <a:ln/>
        </p:spPr>
      </p:sp>
      <p:pic>
        <p:nvPicPr>
          <p:cNvPr id="5" name="Image 0" descr="店舗管理画面：お客様とのチャット画面">    </p:cNvPr>
          <p:cNvPicPr>
            <a:picLocks noChangeAspect="1"/>
          </p:cNvPicPr>
          <p:nvPr/>
        </p:nvPicPr>
        <p:blipFill>
          <a:blip r:embed="rId1"/>
          <a:srcRect l="0" r="0" t="-425" b="-425"/>
          <a:stretch/>
        </p:blipFill>
        <p:spPr>
          <a:xfrm>
            <a:off x="819076" y="1889522"/>
            <a:ext cx="6845300" cy="3289300"/>
          </a:xfrm>
          <a:prstGeom prst="roundRect">
            <a:avLst>
              <a:gd name="adj" fmla="val 1351"/>
            </a:avLst>
          </a:prstGeom>
        </p:spPr>
      </p:pic>
      <p:sp>
        <p:nvSpPr>
          <p:cNvPr id="6" name="Shape 3"/>
          <p:cNvSpPr/>
          <p:nvPr/>
        </p:nvSpPr>
        <p:spPr>
          <a:xfrm>
            <a:off x="815901" y="1886347"/>
            <a:ext cx="6851650" cy="3295650"/>
          </a:xfrm>
          <a:prstGeom prst="roundRect">
            <a:avLst>
              <a:gd name="adj" fmla="val 1445"/>
            </a:avLst>
          </a:prstGeom>
          <a:noFill/>
          <a:ln w="6350">
            <a:solidFill>
              <a:srgbClr val="C9CED5"/>
            </a:solidFill>
            <a:prstDash val="solid"/>
          </a:ln>
        </p:spPr>
      </p:sp>
      <p:sp>
        <p:nvSpPr>
          <p:cNvPr id="7" name="Shape 4"/>
          <p:cNvSpPr/>
          <p:nvPr/>
        </p:nvSpPr>
        <p:spPr>
          <a:xfrm>
            <a:off x="8077026" y="1886347"/>
            <a:ext cx="3302248" cy="0"/>
          </a:xfrm>
          <a:prstGeom prst="line">
            <a:avLst/>
          </a:prstGeom>
          <a:noFill/>
          <a:ln w="6350">
            <a:solidFill>
              <a:srgbClr val="B9C0C9"/>
            </a:solidFill>
            <a:prstDash val="solid"/>
          </a:ln>
        </p:spPr>
      </p:sp>
      <p:sp>
        <p:nvSpPr>
          <p:cNvPr id="8" name="Text 5"/>
          <p:cNvSpPr/>
          <p:nvPr/>
        </p:nvSpPr>
        <p:spPr>
          <a:xfrm>
            <a:off x="8077026" y="2068835"/>
            <a:ext cx="3401315"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E1A2B"/>
                </a:solidFill>
                <a:latin typeface="IBM Plex Sans" pitchFamily="34" charset="0"/>
                <a:ea typeface="IBM Plex Sans" pitchFamily="34" charset="-122"/>
                <a:cs typeface="IBM Plex Sans" pitchFamily="34" charset="-120"/>
              </a:rPr>
              <a:t>やり取りを時系列で</a:t>
            </a:r>
            <a:endParaRPr lang="en-US" sz="1600" dirty="0"/>
          </a:p>
        </p:txBody>
      </p:sp>
      <p:sp>
        <p:nvSpPr>
          <p:cNvPr id="9" name="Text 6"/>
          <p:cNvSpPr/>
          <p:nvPr/>
        </p:nvSpPr>
        <p:spPr>
          <a:xfrm>
            <a:off x="8077026" y="2363267"/>
            <a:ext cx="3401315" cy="289446"/>
          </a:xfrm>
          <a:prstGeom prst="rect">
            <a:avLst/>
          </a:prstGeom>
          <a:noFill/>
          <a:ln/>
        </p:spPr>
        <p:txBody>
          <a:bodyPr wrap="square" lIns="0" tIns="0" rIns="0" bIns="0" rtlCol="0" anchor="t">
            <a:normAutofit/>
          </a:bodyPr>
          <a:lstStyle/>
          <a:p>
            <a:pPr algn="l" indent="0" marL="0">
              <a:lnSpc>
                <a:spcPts val="2080"/>
              </a:lnSpc>
              <a:buNone/>
            </a:pPr>
            <a:r>
              <a:rPr lang="en-US" sz="1300" dirty="0">
                <a:solidFill>
                  <a:srgbClr val="4A5566"/>
                </a:solidFill>
                <a:latin typeface="IBM Plex Sans" pitchFamily="34" charset="0"/>
                <a:ea typeface="IBM Plex Sans" pitchFamily="34" charset="-122"/>
                <a:cs typeface="IBM Plex Sans" pitchFamily="34" charset="-120"/>
              </a:rPr>
              <a:t>依頼内容、見積、メッセージが一つの履歴に残る</a:t>
            </a:r>
            <a:endParaRPr lang="en-US" sz="1300" dirty="0"/>
          </a:p>
        </p:txBody>
      </p:sp>
      <p:sp>
        <p:nvSpPr>
          <p:cNvPr id="10" name="Shape 7"/>
          <p:cNvSpPr/>
          <p:nvPr/>
        </p:nvSpPr>
        <p:spPr>
          <a:xfrm>
            <a:off x="8077026" y="2808213"/>
            <a:ext cx="3302248" cy="0"/>
          </a:xfrm>
          <a:prstGeom prst="line">
            <a:avLst/>
          </a:prstGeom>
          <a:noFill/>
          <a:ln w="6350">
            <a:solidFill>
              <a:srgbClr val="B9C0C9"/>
            </a:solidFill>
            <a:prstDash val="solid"/>
          </a:ln>
        </p:spPr>
      </p:sp>
      <p:sp>
        <p:nvSpPr>
          <p:cNvPr id="11" name="Shape 8"/>
          <p:cNvSpPr/>
          <p:nvPr/>
        </p:nvSpPr>
        <p:spPr>
          <a:xfrm>
            <a:off x="8077026" y="3731667"/>
            <a:ext cx="3302248" cy="0"/>
          </a:xfrm>
          <a:prstGeom prst="line">
            <a:avLst/>
          </a:prstGeom>
          <a:noFill/>
          <a:ln w="6350">
            <a:solidFill>
              <a:srgbClr val="B9C0C9"/>
            </a:solidFill>
            <a:prstDash val="solid"/>
          </a:ln>
        </p:spPr>
      </p:sp>
      <p:sp>
        <p:nvSpPr>
          <p:cNvPr id="12" name="Text 9"/>
          <p:cNvSpPr/>
          <p:nvPr/>
        </p:nvSpPr>
        <p:spPr>
          <a:xfrm>
            <a:off x="8077026" y="2990701"/>
            <a:ext cx="3401315"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E1A2B"/>
                </a:solidFill>
                <a:latin typeface="IBM Plex Sans" pitchFamily="34" charset="0"/>
                <a:ea typeface="IBM Plex Sans" pitchFamily="34" charset="-122"/>
                <a:cs typeface="IBM Plex Sans" pitchFamily="34" charset="-120"/>
              </a:rPr>
              <a:t>画面の切り替え不要</a:t>
            </a:r>
            <a:endParaRPr lang="en-US" sz="1600" dirty="0"/>
          </a:p>
        </p:txBody>
      </p:sp>
      <p:sp>
        <p:nvSpPr>
          <p:cNvPr id="13" name="Text 10"/>
          <p:cNvSpPr/>
          <p:nvPr/>
        </p:nvSpPr>
        <p:spPr>
          <a:xfrm>
            <a:off x="8077026" y="3285133"/>
            <a:ext cx="3401315" cy="289446"/>
          </a:xfrm>
          <a:prstGeom prst="rect">
            <a:avLst/>
          </a:prstGeom>
          <a:noFill/>
          <a:ln/>
        </p:spPr>
        <p:txBody>
          <a:bodyPr wrap="square" lIns="0" tIns="0" rIns="0" bIns="0" rtlCol="0" anchor="t">
            <a:normAutofit/>
          </a:bodyPr>
          <a:lstStyle/>
          <a:p>
            <a:pPr algn="l" indent="0" marL="0">
              <a:lnSpc>
                <a:spcPts val="2080"/>
              </a:lnSpc>
              <a:buNone/>
            </a:pPr>
            <a:r>
              <a:rPr lang="en-US" sz="1300" dirty="0">
                <a:solidFill>
                  <a:srgbClr val="4A5566"/>
                </a:solidFill>
                <a:latin typeface="IBM Plex Sans" pitchFamily="34" charset="0"/>
                <a:ea typeface="IBM Plex Sans" pitchFamily="34" charset="-122"/>
                <a:cs typeface="IBM Plex Sans" pitchFamily="34" charset="-120"/>
              </a:rPr>
              <a:t>日程調整と見積作成も、同じ画面から操作</a:t>
            </a:r>
            <a:endParaRPr lang="en-US" sz="1300" dirty="0"/>
          </a:p>
        </p:txBody>
      </p:sp>
      <p:sp>
        <p:nvSpPr>
          <p:cNvPr id="14" name="Text 11"/>
          <p:cNvSpPr/>
          <p:nvPr/>
        </p:nvSpPr>
        <p:spPr>
          <a:xfrm>
            <a:off x="812726" y="6238379"/>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6A7482"/>
                </a:solidFill>
                <a:latin typeface="IBM Plex Sans" pitchFamily="34" charset="0"/>
                <a:ea typeface="IBM Plex Sans" pitchFamily="34" charset="-122"/>
                <a:cs typeface="IBM Plex Sans" pitchFamily="34" charset="-120"/>
              </a:rPr>
              <a:t>くるぺっと</a:t>
            </a:r>
            <a:endParaRPr lang="en-US" sz="1200" dirty="0"/>
          </a:p>
        </p:txBody>
      </p:sp>
      <p:sp>
        <p:nvSpPr>
          <p:cNvPr id="15" name="Text 12"/>
          <p:cNvSpPr/>
          <p:nvPr/>
        </p:nvSpPr>
        <p:spPr>
          <a:xfrm>
            <a:off x="10058474" y="6238379"/>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7482"/>
                </a:solidFill>
                <a:latin typeface="IBM Plex Sans" pitchFamily="34" charset="0"/>
                <a:ea typeface="IBM Plex Sans" pitchFamily="34" charset="-122"/>
                <a:cs typeface="IBM Plex Sans" pitchFamily="34" charset="-120"/>
              </a:rPr>
              <a:t>08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9ECEF"/>
        </a:solidFill>
      </p:bgPr>
    </p:bg>
    <p:spTree>
      <p:nvGrpSpPr>
        <p:cNvPr id="1" name=""/>
        <p:cNvGrpSpPr/>
        <p:nvPr/>
      </p:nvGrpSpPr>
      <p:grpSpPr>
        <a:xfrm>
          <a:off x="0" y="0"/>
          <a:ext cx="0" cy="0"/>
          <a:chOff x="0" y="0"/>
          <a:chExt cx="0" cy="0"/>
        </a:xfrm>
      </p:grpSpPr>
      <p:sp>
        <p:nvSpPr>
          <p:cNvPr id="2" name="Text 0"/>
          <p:cNvSpPr/>
          <p:nvPr/>
        </p:nvSpPr>
        <p:spPr>
          <a:xfrm>
            <a:off x="812726" y="812726"/>
            <a:ext cx="10883545" cy="233015"/>
          </a:xfrm>
          <a:prstGeom prst="rect">
            <a:avLst/>
          </a:prstGeom>
          <a:noFill/>
          <a:ln/>
        </p:spPr>
        <p:txBody>
          <a:bodyPr wrap="square" lIns="0" tIns="0" rIns="0" bIns="0" rtlCol="0" anchor="t">
            <a:normAutofit/>
          </a:bodyPr>
          <a:lstStyle/>
          <a:p>
            <a:pPr algn="l" indent="0" marL="0">
              <a:lnSpc>
                <a:spcPts val="1675"/>
              </a:lnSpc>
              <a:buNone/>
            </a:pPr>
            <a:r>
              <a:rPr lang="en-US" sz="1196" b="1" spc="150" kern="0" dirty="0">
                <a:solidFill>
                  <a:srgbClr val="B04A0E"/>
                </a:solidFill>
                <a:latin typeface="IBM Plex Sans" pitchFamily="34" charset="0"/>
                <a:ea typeface="IBM Plex Sans" pitchFamily="34" charset="-122"/>
                <a:cs typeface="IBM Plex Sans" pitchFamily="34" charset="-120"/>
              </a:rPr>
              <a:t>PRODUCT ｜ 店舗管理画面</a:t>
            </a:r>
            <a:endParaRPr lang="en-US" sz="1196" dirty="0"/>
          </a:p>
        </p:txBody>
      </p:sp>
      <p:sp>
        <p:nvSpPr>
          <p:cNvPr id="3" name="Text 1"/>
          <p:cNvSpPr/>
          <p:nvPr>
            <p:ph type="title"/>
          </p:nvPr>
        </p:nvSpPr>
        <p:spPr>
          <a:xfrm>
            <a:off x="812726" y="1096491"/>
            <a:ext cx="10883545" cy="488752"/>
          </a:xfrm>
          <a:prstGeom prst="rect">
            <a:avLst/>
          </a:prstGeom>
          <a:noFill/>
          <a:ln/>
        </p:spPr>
        <p:txBody>
          <a:bodyPr wrap="square" lIns="0" tIns="0" rIns="0" bIns="0" rtlCol="0" anchor="t">
            <a:normAutofit/>
          </a:bodyPr>
          <a:lstStyle/>
          <a:p>
            <a:pPr algn="l" indent="0" marL="0">
              <a:lnSpc>
                <a:spcPts val="3668"/>
              </a:lnSpc>
              <a:buNone/>
            </a:pPr>
            <a:r>
              <a:rPr lang="en-US" sz="2934" b="1" i="0" dirty="0">
                <a:solidFill>
                  <a:srgbClr val="0E1A2B"/>
                </a:solidFill>
                <a:latin typeface="Noto Sans JP" pitchFamily="34" charset="0"/>
                <a:ea typeface="Noto Sans JP" pitchFamily="34" charset="-122"/>
                <a:cs typeface="Noto Sans JP" pitchFamily="34" charset="-120"/>
              </a:rPr>
              <a:t>概算見積は、金額と有効期限の入力だけで回答</a:t>
            </a:r>
            <a:endParaRPr lang="en-US" sz="2934" dirty="0"/>
          </a:p>
        </p:txBody>
      </p:sp>
      <p:sp>
        <p:nvSpPr>
          <p:cNvPr id="4" name="Shape 2"/>
          <p:cNvSpPr/>
          <p:nvPr/>
        </p:nvSpPr>
        <p:spPr>
          <a:xfrm>
            <a:off x="812726" y="1864568"/>
            <a:ext cx="5842000" cy="4076650"/>
          </a:xfrm>
          <a:prstGeom prst="roundRect">
            <a:avLst>
              <a:gd name="adj" fmla="val 1246"/>
            </a:avLst>
          </a:prstGeom>
          <a:solidFill>
            <a:srgbClr val="FFFFFF"/>
          </a:solidFill>
          <a:ln/>
        </p:spPr>
      </p:sp>
      <p:pic>
        <p:nvPicPr>
          <p:cNvPr id="5" name="Image 0" descr="店舗管理画面：見積作成フォーム">    </p:cNvPr>
          <p:cNvPicPr>
            <a:picLocks noChangeAspect="1"/>
          </p:cNvPicPr>
          <p:nvPr/>
        </p:nvPicPr>
        <p:blipFill>
          <a:blip r:embed="rId1"/>
          <a:srcRect l="-49" r="-49" t="0" b="0"/>
          <a:stretch/>
        </p:blipFill>
        <p:spPr>
          <a:xfrm>
            <a:off x="819076" y="1870918"/>
            <a:ext cx="5829300" cy="4063950"/>
          </a:xfrm>
          <a:prstGeom prst="roundRect">
            <a:avLst>
              <a:gd name="adj" fmla="val 1094"/>
            </a:avLst>
          </a:prstGeom>
        </p:spPr>
      </p:pic>
      <p:sp>
        <p:nvSpPr>
          <p:cNvPr id="6" name="Shape 3"/>
          <p:cNvSpPr/>
          <p:nvPr/>
        </p:nvSpPr>
        <p:spPr>
          <a:xfrm>
            <a:off x="815901" y="1867743"/>
            <a:ext cx="5835650" cy="4070300"/>
          </a:xfrm>
          <a:prstGeom prst="roundRect">
            <a:avLst>
              <a:gd name="adj" fmla="val 1170"/>
            </a:avLst>
          </a:prstGeom>
          <a:noFill/>
          <a:ln w="6350">
            <a:solidFill>
              <a:srgbClr val="C9CED5"/>
            </a:solidFill>
            <a:prstDash val="solid"/>
          </a:ln>
        </p:spPr>
      </p:sp>
      <p:sp>
        <p:nvSpPr>
          <p:cNvPr id="7" name="Shape 4"/>
          <p:cNvSpPr/>
          <p:nvPr/>
        </p:nvSpPr>
        <p:spPr>
          <a:xfrm>
            <a:off x="7061026" y="1867743"/>
            <a:ext cx="4318248" cy="0"/>
          </a:xfrm>
          <a:prstGeom prst="line">
            <a:avLst/>
          </a:prstGeom>
          <a:noFill/>
          <a:ln w="6350">
            <a:solidFill>
              <a:srgbClr val="B9C0C9"/>
            </a:solidFill>
            <a:prstDash val="solid"/>
          </a:ln>
        </p:spPr>
      </p:sp>
      <p:sp>
        <p:nvSpPr>
          <p:cNvPr id="8" name="Text 5"/>
          <p:cNvSpPr/>
          <p:nvPr/>
        </p:nvSpPr>
        <p:spPr>
          <a:xfrm>
            <a:off x="7061026" y="2050231"/>
            <a:ext cx="4447795"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E1A2B"/>
                </a:solidFill>
                <a:latin typeface="IBM Plex Sans" pitchFamily="34" charset="0"/>
                <a:ea typeface="IBM Plex Sans" pitchFamily="34" charset="-122"/>
                <a:cs typeface="IBM Plex Sans" pitchFamily="34" charset="-120"/>
              </a:rPr>
              <a:t>入力は最小限</a:t>
            </a:r>
            <a:endParaRPr lang="en-US" sz="1600" dirty="0"/>
          </a:p>
        </p:txBody>
      </p:sp>
      <p:sp>
        <p:nvSpPr>
          <p:cNvPr id="9" name="Text 6"/>
          <p:cNvSpPr/>
          <p:nvPr/>
        </p:nvSpPr>
        <p:spPr>
          <a:xfrm>
            <a:off x="7061026" y="2344663"/>
            <a:ext cx="4447795" cy="289446"/>
          </a:xfrm>
          <a:prstGeom prst="rect">
            <a:avLst/>
          </a:prstGeom>
          <a:noFill/>
          <a:ln/>
        </p:spPr>
        <p:txBody>
          <a:bodyPr wrap="square" lIns="0" tIns="0" rIns="0" bIns="0" rtlCol="0" anchor="t">
            <a:normAutofit/>
          </a:bodyPr>
          <a:lstStyle/>
          <a:p>
            <a:pPr algn="l" indent="0" marL="0">
              <a:lnSpc>
                <a:spcPts val="2080"/>
              </a:lnSpc>
              <a:buNone/>
            </a:pPr>
            <a:r>
              <a:rPr lang="en-US" sz="1300" dirty="0">
                <a:solidFill>
                  <a:srgbClr val="4A5566"/>
                </a:solidFill>
                <a:latin typeface="IBM Plex Sans" pitchFamily="34" charset="0"/>
                <a:ea typeface="IBM Plex Sans" pitchFamily="34" charset="-122"/>
                <a:cs typeface="IBM Plex Sans" pitchFamily="34" charset="-120"/>
              </a:rPr>
              <a:t>作業項目ごとの金額、所要時間、有効期限を入力するだけ</a:t>
            </a:r>
            <a:endParaRPr lang="en-US" sz="1300" dirty="0"/>
          </a:p>
        </p:txBody>
      </p:sp>
      <p:sp>
        <p:nvSpPr>
          <p:cNvPr id="10" name="Shape 7"/>
          <p:cNvSpPr/>
          <p:nvPr/>
        </p:nvSpPr>
        <p:spPr>
          <a:xfrm>
            <a:off x="7061026" y="2789610"/>
            <a:ext cx="4318248" cy="0"/>
          </a:xfrm>
          <a:prstGeom prst="line">
            <a:avLst/>
          </a:prstGeom>
          <a:noFill/>
          <a:ln w="6350">
            <a:solidFill>
              <a:srgbClr val="B9C0C9"/>
            </a:solidFill>
            <a:prstDash val="solid"/>
          </a:ln>
        </p:spPr>
      </p:sp>
      <p:sp>
        <p:nvSpPr>
          <p:cNvPr id="11" name="Text 8"/>
          <p:cNvSpPr/>
          <p:nvPr/>
        </p:nvSpPr>
        <p:spPr>
          <a:xfrm>
            <a:off x="7061026" y="2972098"/>
            <a:ext cx="4447795"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E1A2B"/>
                </a:solidFill>
                <a:latin typeface="IBM Plex Sans" pitchFamily="34" charset="0"/>
                <a:ea typeface="IBM Plex Sans" pitchFamily="34" charset="-122"/>
                <a:cs typeface="IBM Plex Sans" pitchFamily="34" charset="-120"/>
              </a:rPr>
              <a:t>合計は自動計算</a:t>
            </a:r>
            <a:endParaRPr lang="en-US" sz="1600" dirty="0"/>
          </a:p>
        </p:txBody>
      </p:sp>
      <p:sp>
        <p:nvSpPr>
          <p:cNvPr id="12" name="Text 9"/>
          <p:cNvSpPr/>
          <p:nvPr/>
        </p:nvSpPr>
        <p:spPr>
          <a:xfrm>
            <a:off x="7061026" y="3266529"/>
            <a:ext cx="4447795" cy="289446"/>
          </a:xfrm>
          <a:prstGeom prst="rect">
            <a:avLst/>
          </a:prstGeom>
          <a:noFill/>
          <a:ln/>
        </p:spPr>
        <p:txBody>
          <a:bodyPr wrap="square" lIns="0" tIns="0" rIns="0" bIns="0" rtlCol="0" anchor="t">
            <a:normAutofit/>
          </a:bodyPr>
          <a:lstStyle/>
          <a:p>
            <a:pPr algn="l" indent="0" marL="0">
              <a:lnSpc>
                <a:spcPts val="2080"/>
              </a:lnSpc>
              <a:buNone/>
            </a:pPr>
            <a:r>
              <a:rPr lang="en-US" sz="1300" dirty="0">
                <a:solidFill>
                  <a:srgbClr val="4A5566"/>
                </a:solidFill>
                <a:latin typeface="IBM Plex Sans" pitchFamily="34" charset="0"/>
                <a:ea typeface="IBM Plex Sans" pitchFamily="34" charset="-122"/>
                <a:cs typeface="IBM Plex Sans" pitchFamily="34" charset="-120"/>
              </a:rPr>
              <a:t>最大10項目まで登録でき、合計金額を自動で算出</a:t>
            </a:r>
            <a:endParaRPr lang="en-US" sz="1300" dirty="0"/>
          </a:p>
        </p:txBody>
      </p:sp>
      <p:sp>
        <p:nvSpPr>
          <p:cNvPr id="13" name="Shape 10"/>
          <p:cNvSpPr/>
          <p:nvPr/>
        </p:nvSpPr>
        <p:spPr>
          <a:xfrm>
            <a:off x="7061026" y="3711476"/>
            <a:ext cx="4318248" cy="0"/>
          </a:xfrm>
          <a:prstGeom prst="line">
            <a:avLst/>
          </a:prstGeom>
          <a:noFill/>
          <a:ln w="6350">
            <a:solidFill>
              <a:srgbClr val="B9C0C9"/>
            </a:solidFill>
            <a:prstDash val="solid"/>
          </a:ln>
        </p:spPr>
      </p:sp>
      <p:sp>
        <p:nvSpPr>
          <p:cNvPr id="14" name="Shape 11"/>
          <p:cNvSpPr/>
          <p:nvPr/>
        </p:nvSpPr>
        <p:spPr>
          <a:xfrm>
            <a:off x="7061026" y="4634929"/>
            <a:ext cx="4318248" cy="0"/>
          </a:xfrm>
          <a:prstGeom prst="line">
            <a:avLst/>
          </a:prstGeom>
          <a:noFill/>
          <a:ln w="6350">
            <a:solidFill>
              <a:srgbClr val="B9C0C9"/>
            </a:solidFill>
            <a:prstDash val="solid"/>
          </a:ln>
        </p:spPr>
      </p:sp>
      <p:sp>
        <p:nvSpPr>
          <p:cNvPr id="15" name="Text 12"/>
          <p:cNvSpPr/>
          <p:nvPr/>
        </p:nvSpPr>
        <p:spPr>
          <a:xfrm>
            <a:off x="7061026" y="3893964"/>
            <a:ext cx="4447795"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E1A2B"/>
                </a:solidFill>
                <a:latin typeface="IBM Plex Sans" pitchFamily="34" charset="0"/>
                <a:ea typeface="IBM Plex Sans" pitchFamily="34" charset="-122"/>
                <a:cs typeface="IBM Plex Sans" pitchFamily="34" charset="-120"/>
              </a:rPr>
              <a:t>回答の速さが受注に</a:t>
            </a:r>
            <a:endParaRPr lang="en-US" sz="1600" dirty="0"/>
          </a:p>
        </p:txBody>
      </p:sp>
      <p:sp>
        <p:nvSpPr>
          <p:cNvPr id="16" name="Text 13"/>
          <p:cNvSpPr/>
          <p:nvPr/>
        </p:nvSpPr>
        <p:spPr>
          <a:xfrm>
            <a:off x="7061026" y="4188396"/>
            <a:ext cx="4447795" cy="289446"/>
          </a:xfrm>
          <a:prstGeom prst="rect">
            <a:avLst/>
          </a:prstGeom>
          <a:noFill/>
          <a:ln/>
        </p:spPr>
        <p:txBody>
          <a:bodyPr wrap="square" lIns="0" tIns="0" rIns="0" bIns="0" rtlCol="0" anchor="t">
            <a:normAutofit/>
          </a:bodyPr>
          <a:lstStyle/>
          <a:p>
            <a:pPr algn="l" indent="0" marL="0">
              <a:lnSpc>
                <a:spcPts val="2080"/>
              </a:lnSpc>
              <a:buNone/>
            </a:pPr>
            <a:r>
              <a:rPr lang="en-US" sz="1300" dirty="0">
                <a:solidFill>
                  <a:srgbClr val="4A5566"/>
                </a:solidFill>
                <a:latin typeface="IBM Plex Sans" pitchFamily="34" charset="0"/>
                <a:ea typeface="IBM Plex Sans" pitchFamily="34" charset="-122"/>
                <a:cs typeface="IBM Plex Sans" pitchFamily="34" charset="-120"/>
              </a:rPr>
              <a:t>作業の合間に返信でき、比較検討中のお客様を逃さない</a:t>
            </a:r>
            <a:endParaRPr lang="en-US" sz="1300" dirty="0"/>
          </a:p>
        </p:txBody>
      </p:sp>
      <p:sp>
        <p:nvSpPr>
          <p:cNvPr id="17" name="Text 14"/>
          <p:cNvSpPr/>
          <p:nvPr/>
        </p:nvSpPr>
        <p:spPr>
          <a:xfrm>
            <a:off x="812726" y="6238379"/>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6A7482"/>
                </a:solidFill>
                <a:latin typeface="IBM Plex Sans" pitchFamily="34" charset="0"/>
                <a:ea typeface="IBM Plex Sans" pitchFamily="34" charset="-122"/>
                <a:cs typeface="IBM Plex Sans" pitchFamily="34" charset="-120"/>
              </a:rPr>
              <a:t>くるぺっと</a:t>
            </a:r>
            <a:endParaRPr lang="en-US" sz="1200" dirty="0"/>
          </a:p>
        </p:txBody>
      </p:sp>
      <p:sp>
        <p:nvSpPr>
          <p:cNvPr id="18" name="Text 15"/>
          <p:cNvSpPr/>
          <p:nvPr/>
        </p:nvSpPr>
        <p:spPr>
          <a:xfrm>
            <a:off x="10058474" y="6238379"/>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7482"/>
                </a:solidFill>
                <a:latin typeface="IBM Plex Sans" pitchFamily="34" charset="0"/>
                <a:ea typeface="IBM Plex Sans" pitchFamily="34" charset="-122"/>
                <a:cs typeface="IBM Plex Sans" pitchFamily="34" charset="-120"/>
              </a:rPr>
              <a:t>09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E1A2B"/>
        </a:solidFill>
      </p:bgPr>
    </p:bg>
    <p:spTree>
      <p:nvGrpSpPr>
        <p:cNvPr id="1" name=""/>
        <p:cNvGrpSpPr/>
        <p:nvPr/>
      </p:nvGrpSpPr>
      <p:grpSpPr>
        <a:xfrm>
          <a:off x="0" y="0"/>
          <a:ext cx="0" cy="0"/>
          <a:chOff x="0" y="0"/>
          <a:chExt cx="0" cy="0"/>
        </a:xfrm>
      </p:grpSpPr>
      <p:sp>
        <p:nvSpPr>
          <p:cNvPr id="2" name="Text 0"/>
          <p:cNvSpPr/>
          <p:nvPr/>
        </p:nvSpPr>
        <p:spPr>
          <a:xfrm>
            <a:off x="812726" y="812726"/>
            <a:ext cx="1088354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07A33"/>
                </a:solidFill>
                <a:latin typeface="IBM Plex Sans" pitchFamily="34" charset="0"/>
                <a:ea typeface="IBM Plex Sans" pitchFamily="34" charset="-122"/>
                <a:cs typeface="IBM Plex Sans" pitchFamily="34" charset="-120"/>
              </a:rPr>
              <a:t>IMPACT</a:t>
            </a:r>
            <a:endParaRPr lang="en-US" sz="1200" dirty="0"/>
          </a:p>
        </p:txBody>
      </p:sp>
      <p:sp>
        <p:nvSpPr>
          <p:cNvPr id="3" name="Text 1"/>
          <p:cNvSpPr/>
          <p:nvPr>
            <p:ph type="title"/>
          </p:nvPr>
        </p:nvSpPr>
        <p:spPr>
          <a:xfrm>
            <a:off x="812726" y="1102196"/>
            <a:ext cx="10883545" cy="501650"/>
          </a:xfrm>
          <a:prstGeom prst="rect">
            <a:avLst/>
          </a:prstGeom>
          <a:noFill/>
          <a:ln/>
        </p:spPr>
        <p:txBody>
          <a:bodyPr wrap="square" lIns="0" tIns="0" rIns="0" bIns="0" rtlCol="0" anchor="t">
            <a:normAutofit/>
          </a:bodyPr>
          <a:lstStyle/>
          <a:p>
            <a:pPr algn="l" indent="0" marL="0">
              <a:lnSpc>
                <a:spcPts val="3750"/>
              </a:lnSpc>
              <a:buNone/>
            </a:pPr>
            <a:r>
              <a:rPr lang="en-US" sz="3000" b="1" i="0" dirty="0">
                <a:solidFill>
                  <a:srgbClr val="EEF0F2"/>
                </a:solidFill>
                <a:latin typeface="Noto Sans JP" pitchFamily="34" charset="0"/>
                <a:ea typeface="Noto Sans JP" pitchFamily="34" charset="-122"/>
                <a:cs typeface="Noto Sans JP" pitchFamily="34" charset="-120"/>
              </a:rPr>
              <a:t>月3件の上乗せで、年間144万円の売上増</a:t>
            </a:r>
            <a:endParaRPr lang="en-US" sz="3000" dirty="0"/>
          </a:p>
        </p:txBody>
      </p:sp>
      <p:sp>
        <p:nvSpPr>
          <p:cNvPr id="4" name="Shape 2"/>
          <p:cNvSpPr/>
          <p:nvPr/>
        </p:nvSpPr>
        <p:spPr>
          <a:xfrm>
            <a:off x="815901" y="1937196"/>
            <a:ext cx="10560199" cy="771401"/>
          </a:xfrm>
          <a:prstGeom prst="roundRect">
            <a:avLst>
              <a:gd name="adj" fmla="val 6174"/>
            </a:avLst>
          </a:prstGeom>
          <a:noFill/>
          <a:ln w="6350">
            <a:solidFill>
              <a:srgbClr val="2E3E55"/>
            </a:solidFill>
            <a:prstDash val="solid"/>
          </a:ln>
        </p:spPr>
      </p:sp>
      <p:sp>
        <p:nvSpPr>
          <p:cNvPr id="5" name="Text 3"/>
          <p:cNvSpPr/>
          <p:nvPr/>
        </p:nvSpPr>
        <p:spPr>
          <a:xfrm>
            <a:off x="1125389" y="2216175"/>
            <a:ext cx="59442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A3AEBD"/>
                </a:solidFill>
                <a:latin typeface="IBM Plex Sans" pitchFamily="34" charset="0"/>
                <a:ea typeface="IBM Plex Sans" pitchFamily="34" charset="-122"/>
                <a:cs typeface="IBM Plex Sans" pitchFamily="34" charset="-120"/>
              </a:rPr>
              <a:t>試算式</a:t>
            </a:r>
            <a:endParaRPr lang="en-US" sz="1200" dirty="0"/>
          </a:p>
        </p:txBody>
      </p:sp>
      <p:sp>
        <p:nvSpPr>
          <p:cNvPr id="6" name="Text 4"/>
          <p:cNvSpPr/>
          <p:nvPr/>
        </p:nvSpPr>
        <p:spPr>
          <a:xfrm>
            <a:off x="1798464" y="2145109"/>
            <a:ext cx="792510" cy="380975"/>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EEF0F2"/>
                </a:solidFill>
                <a:latin typeface="IBM Plex Sans" pitchFamily="34" charset="0"/>
                <a:ea typeface="IBM Plex Sans" pitchFamily="34" charset="-122"/>
                <a:cs typeface="IBM Plex Sans" pitchFamily="34" charset="-120"/>
              </a:rPr>
              <a:t>月3件</a:t>
            </a:r>
            <a:endParaRPr lang="en-US" sz="2000" dirty="0"/>
          </a:p>
        </p:txBody>
      </p:sp>
      <p:sp>
        <p:nvSpPr>
          <p:cNvPr id="7" name="Text 5"/>
          <p:cNvSpPr/>
          <p:nvPr/>
        </p:nvSpPr>
        <p:spPr>
          <a:xfrm>
            <a:off x="2636614" y="2145109"/>
            <a:ext cx="203225" cy="380975"/>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A3AEBD"/>
                </a:solidFill>
                <a:latin typeface="IBM Plex Sans" pitchFamily="34" charset="0"/>
                <a:ea typeface="IBM Plex Sans" pitchFamily="34" charset="-122"/>
                <a:cs typeface="IBM Plex Sans" pitchFamily="34" charset="-120"/>
              </a:rPr>
              <a:t>×</a:t>
            </a:r>
            <a:endParaRPr lang="en-US" sz="2000" dirty="0"/>
          </a:p>
        </p:txBody>
      </p:sp>
      <p:sp>
        <p:nvSpPr>
          <p:cNvPr id="8" name="Text 6"/>
          <p:cNvSpPr/>
          <p:nvPr/>
        </p:nvSpPr>
        <p:spPr>
          <a:xfrm>
            <a:off x="2966765" y="2145109"/>
            <a:ext cx="1914178" cy="380975"/>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EEF0F2"/>
                </a:solidFill>
                <a:latin typeface="IBM Plex Sans" pitchFamily="34" charset="0"/>
                <a:ea typeface="IBM Plex Sans" pitchFamily="34" charset="-122"/>
                <a:cs typeface="IBM Plex Sans" pitchFamily="34" charset="-120"/>
              </a:rPr>
              <a:t>平均単価 4万円</a:t>
            </a:r>
            <a:endParaRPr lang="en-US" sz="2000" dirty="0"/>
          </a:p>
        </p:txBody>
      </p:sp>
      <p:sp>
        <p:nvSpPr>
          <p:cNvPr id="9" name="Text 7"/>
          <p:cNvSpPr/>
          <p:nvPr/>
        </p:nvSpPr>
        <p:spPr>
          <a:xfrm>
            <a:off x="4880942" y="2145109"/>
            <a:ext cx="203225" cy="380975"/>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A3AEBD"/>
                </a:solidFill>
                <a:latin typeface="IBM Plex Sans" pitchFamily="34" charset="0"/>
                <a:ea typeface="IBM Plex Sans" pitchFamily="34" charset="-122"/>
                <a:cs typeface="IBM Plex Sans" pitchFamily="34" charset="-120"/>
              </a:rPr>
              <a:t>×</a:t>
            </a:r>
            <a:endParaRPr lang="en-US" sz="2000" dirty="0"/>
          </a:p>
        </p:txBody>
      </p:sp>
      <p:sp>
        <p:nvSpPr>
          <p:cNvPr id="10" name="Text 8"/>
          <p:cNvSpPr/>
          <p:nvPr/>
        </p:nvSpPr>
        <p:spPr>
          <a:xfrm>
            <a:off x="5211093" y="2145109"/>
            <a:ext cx="925413" cy="380975"/>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EEF0F2"/>
                </a:solidFill>
                <a:latin typeface="IBM Plex Sans" pitchFamily="34" charset="0"/>
                <a:ea typeface="IBM Plex Sans" pitchFamily="34" charset="-122"/>
                <a:cs typeface="IBM Plex Sans" pitchFamily="34" charset="-120"/>
              </a:rPr>
              <a:t>12か月</a:t>
            </a:r>
            <a:endParaRPr lang="en-US" sz="2000" dirty="0"/>
          </a:p>
        </p:txBody>
      </p:sp>
      <p:sp>
        <p:nvSpPr>
          <p:cNvPr id="11" name="Text 9"/>
          <p:cNvSpPr/>
          <p:nvPr/>
        </p:nvSpPr>
        <p:spPr>
          <a:xfrm>
            <a:off x="6159996" y="2145109"/>
            <a:ext cx="203225" cy="380975"/>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A3AEBD"/>
                </a:solidFill>
                <a:latin typeface="IBM Plex Sans" pitchFamily="34" charset="0"/>
                <a:ea typeface="IBM Plex Sans" pitchFamily="34" charset="-122"/>
                <a:cs typeface="IBM Plex Sans" pitchFamily="34" charset="-120"/>
              </a:rPr>
              <a:t>=</a:t>
            </a:r>
            <a:endParaRPr lang="en-US" sz="2000" dirty="0"/>
          </a:p>
        </p:txBody>
      </p:sp>
      <p:sp>
        <p:nvSpPr>
          <p:cNvPr id="12" name="Text 10"/>
          <p:cNvSpPr/>
          <p:nvPr/>
        </p:nvSpPr>
        <p:spPr>
          <a:xfrm>
            <a:off x="6490146" y="2145109"/>
            <a:ext cx="1747242" cy="380975"/>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F07A33"/>
                </a:solidFill>
                <a:latin typeface="IBM Plex Sans" pitchFamily="34" charset="0"/>
                <a:ea typeface="IBM Plex Sans" pitchFamily="34" charset="-122"/>
                <a:cs typeface="IBM Plex Sans" pitchFamily="34" charset="-120"/>
              </a:rPr>
              <a:t>144万円 / 年</a:t>
            </a:r>
            <a:endParaRPr lang="en-US" sz="2000" dirty="0"/>
          </a:p>
        </p:txBody>
      </p:sp>
      <p:sp>
        <p:nvSpPr>
          <p:cNvPr id="13" name="Shape 11"/>
          <p:cNvSpPr/>
          <p:nvPr/>
        </p:nvSpPr>
        <p:spPr>
          <a:xfrm>
            <a:off x="815901" y="3067348"/>
            <a:ext cx="0" cy="1554138"/>
          </a:xfrm>
          <a:prstGeom prst="line">
            <a:avLst/>
          </a:prstGeom>
          <a:noFill/>
          <a:ln w="6350">
            <a:solidFill>
              <a:srgbClr val="2E3E55"/>
            </a:solidFill>
            <a:prstDash val="solid"/>
          </a:ln>
        </p:spPr>
      </p:sp>
      <p:sp>
        <p:nvSpPr>
          <p:cNvPr id="14" name="Text 12"/>
          <p:cNvSpPr/>
          <p:nvPr/>
        </p:nvSpPr>
        <p:spPr>
          <a:xfrm>
            <a:off x="1125389" y="3118073"/>
            <a:ext cx="2991896"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A3AEBD"/>
                </a:solidFill>
                <a:latin typeface="IBM Plex Sans" pitchFamily="34" charset="0"/>
                <a:ea typeface="IBM Plex Sans" pitchFamily="34" charset="-122"/>
                <a:cs typeface="IBM Plex Sans" pitchFamily="34" charset="-120"/>
              </a:rPr>
              <a:t>月 3件 増加</a:t>
            </a:r>
            <a:endParaRPr lang="en-US" sz="1400" dirty="0"/>
          </a:p>
        </p:txBody>
      </p:sp>
      <p:sp>
        <p:nvSpPr>
          <p:cNvPr id="15" name="Text 13"/>
          <p:cNvSpPr/>
          <p:nvPr/>
        </p:nvSpPr>
        <p:spPr>
          <a:xfrm>
            <a:off x="1125389" y="3443139"/>
            <a:ext cx="3209479" cy="86355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EEF0F2"/>
                </a:solidFill>
                <a:latin typeface="IBM Plex Sans" pitchFamily="34" charset="0"/>
                <a:ea typeface="IBM Plex Sans" pitchFamily="34" charset="-122"/>
                <a:cs typeface="IBM Plex Sans" pitchFamily="34" charset="-120"/>
              </a:rPr>
              <a:t>144</a:t>
            </a:r>
            <a:r>
              <a:rPr lang="en-US" sz="6000" b="1" dirty="0">
                <a:solidFill>
                  <a:srgbClr val="A3AEBD"/>
                </a:solidFill>
                <a:latin typeface="IBM Plex Sans" pitchFamily="34" charset="0"/>
                <a:ea typeface="IBM Plex Sans" pitchFamily="34" charset="-122"/>
                <a:cs typeface="IBM Plex Sans" pitchFamily="34" charset="-120"/>
              </a:rPr>
              <a:t>万円</a:t>
            </a:r>
            <a:endParaRPr lang="en-US" sz="6000" dirty="0"/>
          </a:p>
        </p:txBody>
      </p:sp>
      <p:sp>
        <p:nvSpPr>
          <p:cNvPr id="16" name="Text 14"/>
          <p:cNvSpPr/>
          <p:nvPr/>
        </p:nvSpPr>
        <p:spPr>
          <a:xfrm>
            <a:off x="1125389" y="4357439"/>
            <a:ext cx="299189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EBD"/>
                </a:solidFill>
                <a:latin typeface="IBM Plex Sans" pitchFamily="34" charset="0"/>
                <a:ea typeface="IBM Plex Sans" pitchFamily="34" charset="-122"/>
                <a:cs typeface="IBM Plex Sans" pitchFamily="34" charset="-120"/>
              </a:rPr>
              <a:t>年間の売上増加額</a:t>
            </a:r>
            <a:endParaRPr lang="en-US" sz="1200" dirty="0"/>
          </a:p>
        </p:txBody>
      </p:sp>
      <p:sp>
        <p:nvSpPr>
          <p:cNvPr id="17" name="Shape 15"/>
          <p:cNvSpPr/>
          <p:nvPr/>
        </p:nvSpPr>
        <p:spPr>
          <a:xfrm>
            <a:off x="4338042" y="3067348"/>
            <a:ext cx="0" cy="1554138"/>
          </a:xfrm>
          <a:prstGeom prst="line">
            <a:avLst/>
          </a:prstGeom>
          <a:noFill/>
          <a:ln w="6350">
            <a:solidFill>
              <a:srgbClr val="2E3E55"/>
            </a:solidFill>
            <a:prstDash val="solid"/>
          </a:ln>
        </p:spPr>
      </p:sp>
      <p:sp>
        <p:nvSpPr>
          <p:cNvPr id="18" name="Text 16"/>
          <p:cNvSpPr/>
          <p:nvPr/>
        </p:nvSpPr>
        <p:spPr>
          <a:xfrm>
            <a:off x="4647530" y="3118073"/>
            <a:ext cx="2992023"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A3AEBD"/>
                </a:solidFill>
                <a:latin typeface="IBM Plex Sans" pitchFamily="34" charset="0"/>
                <a:ea typeface="IBM Plex Sans" pitchFamily="34" charset="-122"/>
                <a:cs typeface="IBM Plex Sans" pitchFamily="34" charset="-120"/>
              </a:rPr>
              <a:t>月 5件 増加</a:t>
            </a:r>
            <a:endParaRPr lang="en-US" sz="1400" dirty="0"/>
          </a:p>
        </p:txBody>
      </p:sp>
      <p:sp>
        <p:nvSpPr>
          <p:cNvPr id="19" name="Text 17"/>
          <p:cNvSpPr/>
          <p:nvPr/>
        </p:nvSpPr>
        <p:spPr>
          <a:xfrm>
            <a:off x="4647530" y="3443139"/>
            <a:ext cx="3209603" cy="86355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EEF0F2"/>
                </a:solidFill>
                <a:latin typeface="IBM Plex Sans" pitchFamily="34" charset="0"/>
                <a:ea typeface="IBM Plex Sans" pitchFamily="34" charset="-122"/>
                <a:cs typeface="IBM Plex Sans" pitchFamily="34" charset="-120"/>
              </a:rPr>
              <a:t>240</a:t>
            </a:r>
            <a:r>
              <a:rPr lang="en-US" sz="6000" b="1" dirty="0">
                <a:solidFill>
                  <a:srgbClr val="A3AEBD"/>
                </a:solidFill>
                <a:latin typeface="IBM Plex Sans" pitchFamily="34" charset="0"/>
                <a:ea typeface="IBM Plex Sans" pitchFamily="34" charset="-122"/>
                <a:cs typeface="IBM Plex Sans" pitchFamily="34" charset="-120"/>
              </a:rPr>
              <a:t>万円</a:t>
            </a:r>
            <a:endParaRPr lang="en-US" sz="6000" dirty="0"/>
          </a:p>
        </p:txBody>
      </p:sp>
      <p:sp>
        <p:nvSpPr>
          <p:cNvPr id="20" name="Text 18"/>
          <p:cNvSpPr/>
          <p:nvPr/>
        </p:nvSpPr>
        <p:spPr>
          <a:xfrm>
            <a:off x="4647530" y="4357439"/>
            <a:ext cx="299202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EBD"/>
                </a:solidFill>
                <a:latin typeface="IBM Plex Sans" pitchFamily="34" charset="0"/>
                <a:ea typeface="IBM Plex Sans" pitchFamily="34" charset="-122"/>
                <a:cs typeface="IBM Plex Sans" pitchFamily="34" charset="-120"/>
              </a:rPr>
              <a:t>年間の売上増加額</a:t>
            </a:r>
            <a:endParaRPr lang="en-US" sz="1200" dirty="0"/>
          </a:p>
        </p:txBody>
      </p:sp>
      <p:sp>
        <p:nvSpPr>
          <p:cNvPr id="21" name="Shape 19"/>
          <p:cNvSpPr/>
          <p:nvPr/>
        </p:nvSpPr>
        <p:spPr>
          <a:xfrm>
            <a:off x="7860308" y="3067348"/>
            <a:ext cx="0" cy="1554138"/>
          </a:xfrm>
          <a:prstGeom prst="line">
            <a:avLst/>
          </a:prstGeom>
          <a:noFill/>
          <a:ln w="6350">
            <a:solidFill>
              <a:srgbClr val="2E3E55"/>
            </a:solidFill>
            <a:prstDash val="solid"/>
          </a:ln>
        </p:spPr>
      </p:sp>
      <p:sp>
        <p:nvSpPr>
          <p:cNvPr id="22" name="Text 20"/>
          <p:cNvSpPr/>
          <p:nvPr/>
        </p:nvSpPr>
        <p:spPr>
          <a:xfrm>
            <a:off x="8169796" y="3118073"/>
            <a:ext cx="2991896"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A3AEBD"/>
                </a:solidFill>
                <a:latin typeface="IBM Plex Sans" pitchFamily="34" charset="0"/>
                <a:ea typeface="IBM Plex Sans" pitchFamily="34" charset="-122"/>
                <a:cs typeface="IBM Plex Sans" pitchFamily="34" charset="-120"/>
              </a:rPr>
              <a:t>月 10件 増加</a:t>
            </a:r>
            <a:endParaRPr lang="en-US" sz="1400" dirty="0"/>
          </a:p>
        </p:txBody>
      </p:sp>
      <p:sp>
        <p:nvSpPr>
          <p:cNvPr id="23" name="Text 21"/>
          <p:cNvSpPr/>
          <p:nvPr/>
        </p:nvSpPr>
        <p:spPr>
          <a:xfrm>
            <a:off x="8169796" y="3443139"/>
            <a:ext cx="3209479" cy="86355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F07A33"/>
                </a:solidFill>
                <a:latin typeface="IBM Plex Sans" pitchFamily="34" charset="0"/>
                <a:ea typeface="IBM Plex Sans" pitchFamily="34" charset="-122"/>
                <a:cs typeface="IBM Plex Sans" pitchFamily="34" charset="-120"/>
              </a:rPr>
              <a:t>480</a:t>
            </a:r>
            <a:r>
              <a:rPr lang="en-US" sz="6000" b="1" dirty="0">
                <a:solidFill>
                  <a:srgbClr val="A3AEBD"/>
                </a:solidFill>
                <a:latin typeface="IBM Plex Sans" pitchFamily="34" charset="0"/>
                <a:ea typeface="IBM Plex Sans" pitchFamily="34" charset="-122"/>
                <a:cs typeface="IBM Plex Sans" pitchFamily="34" charset="-120"/>
              </a:rPr>
              <a:t>万円</a:t>
            </a:r>
            <a:endParaRPr lang="en-US" sz="6000" dirty="0"/>
          </a:p>
        </p:txBody>
      </p:sp>
      <p:sp>
        <p:nvSpPr>
          <p:cNvPr id="24" name="Text 22"/>
          <p:cNvSpPr/>
          <p:nvPr/>
        </p:nvSpPr>
        <p:spPr>
          <a:xfrm>
            <a:off x="8169796" y="4357439"/>
            <a:ext cx="299189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EBD"/>
                </a:solidFill>
                <a:latin typeface="IBM Plex Sans" pitchFamily="34" charset="0"/>
                <a:ea typeface="IBM Plex Sans" pitchFamily="34" charset="-122"/>
                <a:cs typeface="IBM Plex Sans" pitchFamily="34" charset="-120"/>
              </a:rPr>
              <a:t>年間の売上増加額</a:t>
            </a:r>
            <a:endParaRPr lang="en-US" sz="1200" dirty="0"/>
          </a:p>
        </p:txBody>
      </p:sp>
      <p:sp>
        <p:nvSpPr>
          <p:cNvPr id="25" name="Text 23"/>
          <p:cNvSpPr/>
          <p:nvPr/>
        </p:nvSpPr>
        <p:spPr>
          <a:xfrm>
            <a:off x="812726" y="6238379"/>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EBD"/>
                </a:solidFill>
                <a:latin typeface="IBM Plex Sans" pitchFamily="34" charset="0"/>
                <a:ea typeface="IBM Plex Sans" pitchFamily="34" charset="-122"/>
                <a:cs typeface="IBM Plex Sans" pitchFamily="34" charset="-120"/>
              </a:rPr>
              <a:t>※ 平均単価4万円で試算した売上ベースの金額です。単価が高い案件ほど効果は大きくなります。</a:t>
            </a:r>
            <a:endParaRPr lang="en-US" sz="1200" dirty="0"/>
          </a:p>
        </p:txBody>
      </p:sp>
      <p:sp>
        <p:nvSpPr>
          <p:cNvPr id="26" name="Text 24"/>
          <p:cNvSpPr/>
          <p:nvPr/>
        </p:nvSpPr>
        <p:spPr>
          <a:xfrm>
            <a:off x="10058474" y="6238379"/>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3AEBD"/>
                </a:solidFill>
                <a:latin typeface="IBM Plex Sans" pitchFamily="34" charset="0"/>
                <a:ea typeface="IBM Plex Sans" pitchFamily="34" charset="-122"/>
                <a:cs typeface="IBM Plex Sans"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F5F2"/>
        </a:solidFill>
      </p:bgPr>
    </p:bg>
    <p:spTree>
      <p:nvGrpSpPr>
        <p:cNvPr id="1" name=""/>
        <p:cNvGrpSpPr/>
        <p:nvPr/>
      </p:nvGrpSpPr>
      <p:grpSpPr>
        <a:xfrm>
          <a:off x="0" y="0"/>
          <a:ext cx="0" cy="0"/>
          <a:chOff x="0" y="0"/>
          <a:chExt cx="0" cy="0"/>
        </a:xfrm>
      </p:grpSpPr>
      <p:sp>
        <p:nvSpPr>
          <p:cNvPr id="2" name="Text 0"/>
          <p:cNvSpPr/>
          <p:nvPr/>
        </p:nvSpPr>
        <p:spPr>
          <a:xfrm>
            <a:off x="812726" y="812726"/>
            <a:ext cx="1088354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4510F"/>
                </a:solidFill>
                <a:latin typeface="IBM Plex Sans" pitchFamily="34" charset="0"/>
                <a:ea typeface="IBM Plex Sans" pitchFamily="34" charset="-122"/>
                <a:cs typeface="IBM Plex Sans" pitchFamily="34" charset="-120"/>
              </a:rPr>
              <a:t>PLAN &amp; PRICING</a:t>
            </a:r>
            <a:endParaRPr lang="en-US" sz="1200" dirty="0"/>
          </a:p>
        </p:txBody>
      </p:sp>
      <p:sp>
        <p:nvSpPr>
          <p:cNvPr id="3" name="Text 1"/>
          <p:cNvSpPr/>
          <p:nvPr>
            <p:ph type="title"/>
          </p:nvPr>
        </p:nvSpPr>
        <p:spPr>
          <a:xfrm>
            <a:off x="812726" y="1102196"/>
            <a:ext cx="10883545" cy="501650"/>
          </a:xfrm>
          <a:prstGeom prst="rect">
            <a:avLst/>
          </a:prstGeom>
          <a:noFill/>
          <a:ln/>
        </p:spPr>
        <p:txBody>
          <a:bodyPr wrap="square" lIns="0" tIns="0" rIns="0" bIns="0" rtlCol="0" anchor="t">
            <a:normAutofit/>
          </a:bodyPr>
          <a:lstStyle/>
          <a:p>
            <a:pPr algn="l" indent="0" marL="0">
              <a:lnSpc>
                <a:spcPts val="3750"/>
              </a:lnSpc>
              <a:buNone/>
            </a:pPr>
            <a:r>
              <a:rPr lang="en-US" sz="3000" b="1" i="0" dirty="0">
                <a:solidFill>
                  <a:srgbClr val="0E1A2B"/>
                </a:solidFill>
                <a:latin typeface="Noto Sans JP" pitchFamily="34" charset="0"/>
                <a:ea typeface="Noto Sans JP" pitchFamily="34" charset="-122"/>
                <a:cs typeface="Noto Sans JP" pitchFamily="34" charset="-120"/>
              </a:rPr>
              <a:t>導入の流れと料金</a:t>
            </a:r>
            <a:endParaRPr lang="en-US" sz="3000" dirty="0"/>
          </a:p>
        </p:txBody>
      </p:sp>
      <p:sp>
        <p:nvSpPr>
          <p:cNvPr id="4" name="Shape 2"/>
          <p:cNvSpPr/>
          <p:nvPr/>
        </p:nvSpPr>
        <p:spPr>
          <a:xfrm>
            <a:off x="812726" y="1946721"/>
            <a:ext cx="2692425" cy="0"/>
          </a:xfrm>
          <a:prstGeom prst="line">
            <a:avLst/>
          </a:prstGeom>
          <a:noFill/>
          <a:ln w="25400">
            <a:solidFill>
              <a:srgbClr val="E2621B"/>
            </a:solidFill>
            <a:prstDash val="solid"/>
          </a:ln>
        </p:spPr>
      </p:sp>
      <p:sp>
        <p:nvSpPr>
          <p:cNvPr id="5" name="Text 3"/>
          <p:cNvSpPr/>
          <p:nvPr/>
        </p:nvSpPr>
        <p:spPr>
          <a:xfrm>
            <a:off x="812726" y="2110135"/>
            <a:ext cx="2563953" cy="274315"/>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C4510F"/>
                </a:solidFill>
                <a:latin typeface="IBM Plex Sans" pitchFamily="34" charset="0"/>
                <a:ea typeface="IBM Plex Sans" pitchFamily="34" charset="-122"/>
                <a:cs typeface="IBM Plex Sans" pitchFamily="34" charset="-120"/>
              </a:rPr>
              <a:t>01</a:t>
            </a:r>
            <a:endParaRPr lang="en-US" sz="1400" dirty="0"/>
          </a:p>
        </p:txBody>
      </p:sp>
      <p:sp>
        <p:nvSpPr>
          <p:cNvPr id="6" name="Text 4"/>
          <p:cNvSpPr/>
          <p:nvPr/>
        </p:nvSpPr>
        <p:spPr>
          <a:xfrm>
            <a:off x="812726" y="2409775"/>
            <a:ext cx="2563953"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E1A2B"/>
                </a:solidFill>
                <a:latin typeface="IBM Plex Sans" pitchFamily="34" charset="0"/>
                <a:ea typeface="IBM Plex Sans" pitchFamily="34" charset="-122"/>
                <a:cs typeface="IBM Plex Sans" pitchFamily="34" charset="-120"/>
              </a:rPr>
              <a:t>お申し込み</a:t>
            </a:r>
            <a:endParaRPr lang="en-US" sz="1600" dirty="0"/>
          </a:p>
        </p:txBody>
      </p:sp>
      <p:sp>
        <p:nvSpPr>
          <p:cNvPr id="7" name="Text 5"/>
          <p:cNvSpPr/>
          <p:nvPr/>
        </p:nvSpPr>
        <p:spPr>
          <a:xfrm>
            <a:off x="812726" y="2704207"/>
            <a:ext cx="256395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6"/>
                </a:solidFill>
                <a:latin typeface="IBM Plex Sans" pitchFamily="34" charset="0"/>
                <a:ea typeface="IBM Plex Sans" pitchFamily="34" charset="-122"/>
                <a:cs typeface="IBM Plex Sans" pitchFamily="34" charset="-120"/>
              </a:rPr>
              <a:t>Webまたはお電話で受付</a:t>
            </a:r>
            <a:endParaRPr lang="en-US" sz="1200" dirty="0"/>
          </a:p>
        </p:txBody>
      </p:sp>
      <p:sp>
        <p:nvSpPr>
          <p:cNvPr id="8" name="Shape 6"/>
          <p:cNvSpPr/>
          <p:nvPr/>
        </p:nvSpPr>
        <p:spPr>
          <a:xfrm>
            <a:off x="3505150" y="1946721"/>
            <a:ext cx="2692425" cy="0"/>
          </a:xfrm>
          <a:prstGeom prst="line">
            <a:avLst/>
          </a:prstGeom>
          <a:noFill/>
          <a:ln w="25400">
            <a:solidFill>
              <a:srgbClr val="C9CED5"/>
            </a:solidFill>
            <a:prstDash val="solid"/>
          </a:ln>
        </p:spPr>
      </p:sp>
      <p:sp>
        <p:nvSpPr>
          <p:cNvPr id="9" name="Text 7"/>
          <p:cNvSpPr/>
          <p:nvPr/>
        </p:nvSpPr>
        <p:spPr>
          <a:xfrm>
            <a:off x="3505150" y="2110135"/>
            <a:ext cx="2563953" cy="274315"/>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C4510F"/>
                </a:solidFill>
                <a:latin typeface="IBM Plex Sans" pitchFamily="34" charset="0"/>
                <a:ea typeface="IBM Plex Sans" pitchFamily="34" charset="-122"/>
                <a:cs typeface="IBM Plex Sans" pitchFamily="34" charset="-120"/>
              </a:rPr>
              <a:t>02</a:t>
            </a:r>
            <a:endParaRPr lang="en-US" sz="1400" dirty="0"/>
          </a:p>
        </p:txBody>
      </p:sp>
      <p:sp>
        <p:nvSpPr>
          <p:cNvPr id="10" name="Text 8"/>
          <p:cNvSpPr/>
          <p:nvPr/>
        </p:nvSpPr>
        <p:spPr>
          <a:xfrm>
            <a:off x="3505150" y="2409775"/>
            <a:ext cx="2563953"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E1A2B"/>
                </a:solidFill>
                <a:latin typeface="IBM Plex Sans" pitchFamily="34" charset="0"/>
                <a:ea typeface="IBM Plex Sans" pitchFamily="34" charset="-122"/>
                <a:cs typeface="IBM Plex Sans" pitchFamily="34" charset="-120"/>
              </a:rPr>
              <a:t>店舗情報の登録</a:t>
            </a:r>
            <a:endParaRPr lang="en-US" sz="1600" dirty="0"/>
          </a:p>
        </p:txBody>
      </p:sp>
      <p:sp>
        <p:nvSpPr>
          <p:cNvPr id="11" name="Text 9"/>
          <p:cNvSpPr/>
          <p:nvPr/>
        </p:nvSpPr>
        <p:spPr>
          <a:xfrm>
            <a:off x="3505150" y="2704207"/>
            <a:ext cx="256395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6"/>
                </a:solidFill>
                <a:latin typeface="IBM Plex Sans" pitchFamily="34" charset="0"/>
                <a:ea typeface="IBM Plex Sans" pitchFamily="34" charset="-122"/>
                <a:cs typeface="IBM Plex Sans" pitchFamily="34" charset="-120"/>
              </a:rPr>
              <a:t>マニュアルに沿って掲載準備</a:t>
            </a:r>
            <a:endParaRPr lang="en-US" sz="1200" dirty="0"/>
          </a:p>
        </p:txBody>
      </p:sp>
      <p:sp>
        <p:nvSpPr>
          <p:cNvPr id="12" name="Shape 10"/>
          <p:cNvSpPr/>
          <p:nvPr/>
        </p:nvSpPr>
        <p:spPr>
          <a:xfrm>
            <a:off x="6197575" y="1946721"/>
            <a:ext cx="2692425" cy="0"/>
          </a:xfrm>
          <a:prstGeom prst="line">
            <a:avLst/>
          </a:prstGeom>
          <a:noFill/>
          <a:ln w="25400">
            <a:solidFill>
              <a:srgbClr val="C9CED5"/>
            </a:solidFill>
            <a:prstDash val="solid"/>
          </a:ln>
        </p:spPr>
      </p:sp>
      <p:sp>
        <p:nvSpPr>
          <p:cNvPr id="13" name="Text 11"/>
          <p:cNvSpPr/>
          <p:nvPr/>
        </p:nvSpPr>
        <p:spPr>
          <a:xfrm>
            <a:off x="6197575" y="2110135"/>
            <a:ext cx="2563953" cy="274315"/>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C4510F"/>
                </a:solidFill>
                <a:latin typeface="IBM Plex Sans" pitchFamily="34" charset="0"/>
                <a:ea typeface="IBM Plex Sans" pitchFamily="34" charset="-122"/>
                <a:cs typeface="IBM Plex Sans" pitchFamily="34" charset="-120"/>
              </a:rPr>
              <a:t>03</a:t>
            </a:r>
            <a:endParaRPr lang="en-US" sz="1400" dirty="0"/>
          </a:p>
        </p:txBody>
      </p:sp>
      <p:sp>
        <p:nvSpPr>
          <p:cNvPr id="14" name="Text 12"/>
          <p:cNvSpPr/>
          <p:nvPr/>
        </p:nvSpPr>
        <p:spPr>
          <a:xfrm>
            <a:off x="6197575" y="2409775"/>
            <a:ext cx="2563953"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E1A2B"/>
                </a:solidFill>
                <a:latin typeface="IBM Plex Sans" pitchFamily="34" charset="0"/>
                <a:ea typeface="IBM Plex Sans" pitchFamily="34" charset="-122"/>
                <a:cs typeface="IBM Plex Sans" pitchFamily="34" charset="-120"/>
              </a:rPr>
              <a:t>掲載開始</a:t>
            </a:r>
            <a:endParaRPr lang="en-US" sz="1600" dirty="0"/>
          </a:p>
        </p:txBody>
      </p:sp>
      <p:sp>
        <p:nvSpPr>
          <p:cNvPr id="15" name="Text 13"/>
          <p:cNvSpPr/>
          <p:nvPr/>
        </p:nvSpPr>
        <p:spPr>
          <a:xfrm>
            <a:off x="6197575" y="2704207"/>
            <a:ext cx="256395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6"/>
                </a:solidFill>
                <a:latin typeface="IBM Plex Sans" pitchFamily="34" charset="0"/>
                <a:ea typeface="IBM Plex Sans" pitchFamily="34" charset="-122"/>
                <a:cs typeface="IBM Plex Sans" pitchFamily="34" charset="-120"/>
              </a:rPr>
              <a:t>くるぺっと上に店舗を公開</a:t>
            </a:r>
            <a:endParaRPr lang="en-US" sz="1200" dirty="0"/>
          </a:p>
        </p:txBody>
      </p:sp>
      <p:sp>
        <p:nvSpPr>
          <p:cNvPr id="16" name="Shape 14"/>
          <p:cNvSpPr/>
          <p:nvPr/>
        </p:nvSpPr>
        <p:spPr>
          <a:xfrm>
            <a:off x="8890000" y="1946721"/>
            <a:ext cx="2489274" cy="0"/>
          </a:xfrm>
          <a:prstGeom prst="line">
            <a:avLst/>
          </a:prstGeom>
          <a:noFill/>
          <a:ln w="25400">
            <a:solidFill>
              <a:srgbClr val="C9CED5"/>
            </a:solidFill>
            <a:prstDash val="solid"/>
          </a:ln>
        </p:spPr>
      </p:sp>
      <p:sp>
        <p:nvSpPr>
          <p:cNvPr id="17" name="Text 15"/>
          <p:cNvSpPr/>
          <p:nvPr/>
        </p:nvSpPr>
        <p:spPr>
          <a:xfrm>
            <a:off x="8890000" y="2110135"/>
            <a:ext cx="2563953" cy="274315"/>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C4510F"/>
                </a:solidFill>
                <a:latin typeface="IBM Plex Sans" pitchFamily="34" charset="0"/>
                <a:ea typeface="IBM Plex Sans" pitchFamily="34" charset="-122"/>
                <a:cs typeface="IBM Plex Sans" pitchFamily="34" charset="-120"/>
              </a:rPr>
              <a:t>04</a:t>
            </a:r>
            <a:endParaRPr lang="en-US" sz="1400" dirty="0"/>
          </a:p>
        </p:txBody>
      </p:sp>
      <p:sp>
        <p:nvSpPr>
          <p:cNvPr id="18" name="Text 16"/>
          <p:cNvSpPr/>
          <p:nvPr/>
        </p:nvSpPr>
        <p:spPr>
          <a:xfrm>
            <a:off x="8890000" y="2409775"/>
            <a:ext cx="2563953"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E1A2B"/>
                </a:solidFill>
                <a:latin typeface="IBM Plex Sans" pitchFamily="34" charset="0"/>
                <a:ea typeface="IBM Plex Sans" pitchFamily="34" charset="-122"/>
                <a:cs typeface="IBM Plex Sans" pitchFamily="34" charset="-120"/>
              </a:rPr>
              <a:t>予約受付スタート</a:t>
            </a:r>
            <a:endParaRPr lang="en-US" sz="1600" dirty="0"/>
          </a:p>
        </p:txBody>
      </p:sp>
      <p:sp>
        <p:nvSpPr>
          <p:cNvPr id="19" name="Text 17"/>
          <p:cNvSpPr/>
          <p:nvPr/>
        </p:nvSpPr>
        <p:spPr>
          <a:xfrm>
            <a:off x="8890000" y="2704207"/>
            <a:ext cx="256395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6"/>
                </a:solidFill>
                <a:latin typeface="IBM Plex Sans" pitchFamily="34" charset="0"/>
                <a:ea typeface="IBM Plex Sans" pitchFamily="34" charset="-122"/>
                <a:cs typeface="IBM Plex Sans" pitchFamily="34" charset="-120"/>
              </a:rPr>
              <a:t>お客様からの依頼・予約を受付</a:t>
            </a:r>
            <a:endParaRPr lang="en-US" sz="1200" dirty="0"/>
          </a:p>
        </p:txBody>
      </p:sp>
      <p:sp>
        <p:nvSpPr>
          <p:cNvPr id="20" name="Shape 18"/>
          <p:cNvSpPr/>
          <p:nvPr/>
        </p:nvSpPr>
        <p:spPr>
          <a:xfrm>
            <a:off x="812726" y="4101827"/>
            <a:ext cx="5173762" cy="1740173"/>
          </a:xfrm>
          <a:prstGeom prst="roundRect">
            <a:avLst>
              <a:gd name="adj" fmla="val 2919"/>
            </a:avLst>
          </a:prstGeom>
          <a:solidFill>
            <a:srgbClr val="0E1A2B"/>
          </a:solidFill>
          <a:ln/>
        </p:spPr>
      </p:sp>
      <p:sp>
        <p:nvSpPr>
          <p:cNvPr id="21" name="Text 19"/>
          <p:cNvSpPr/>
          <p:nvPr/>
        </p:nvSpPr>
        <p:spPr>
          <a:xfrm>
            <a:off x="1117451" y="4355827"/>
            <a:ext cx="4701240" cy="25645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A3AEBD"/>
                </a:solidFill>
                <a:latin typeface="IBM Plex Sans" pitchFamily="34" charset="0"/>
                <a:ea typeface="IBM Plex Sans" pitchFamily="34" charset="-122"/>
                <a:cs typeface="IBM Plex Sans" pitchFamily="34" charset="-120"/>
              </a:rPr>
              <a:t>初期費用</a:t>
            </a:r>
            <a:endParaRPr lang="en-US" sz="1300" dirty="0"/>
          </a:p>
        </p:txBody>
      </p:sp>
      <p:sp>
        <p:nvSpPr>
          <p:cNvPr id="22" name="Text 20"/>
          <p:cNvSpPr/>
          <p:nvPr/>
        </p:nvSpPr>
        <p:spPr>
          <a:xfrm>
            <a:off x="1117451" y="4637608"/>
            <a:ext cx="4701240" cy="695871"/>
          </a:xfrm>
          <a:prstGeom prst="rect">
            <a:avLst/>
          </a:prstGeom>
          <a:noFill/>
          <a:ln/>
        </p:spPr>
        <p:txBody>
          <a:bodyPr wrap="square" lIns="0" tIns="0" rIns="0" bIns="0" rtlCol="0" anchor="t">
            <a:normAutofit/>
          </a:bodyPr>
          <a:lstStyle/>
          <a:p>
            <a:pPr algn="l" indent="0" marL="0">
              <a:lnSpc>
                <a:spcPts val="5280"/>
              </a:lnSpc>
              <a:buNone/>
            </a:pPr>
            <a:r>
              <a:rPr lang="en-US" sz="4800" b="1" dirty="0">
                <a:solidFill>
                  <a:srgbClr val="EEF0F2"/>
                </a:solidFill>
                <a:latin typeface="IBM Plex Sans" pitchFamily="34" charset="0"/>
                <a:ea typeface="IBM Plex Sans" pitchFamily="34" charset="-122"/>
                <a:cs typeface="IBM Plex Sans" pitchFamily="34" charset="-120"/>
              </a:rPr>
              <a:t>15,000</a:t>
            </a:r>
            <a:r>
              <a:rPr lang="en-US" sz="4800" b="1" dirty="0">
                <a:solidFill>
                  <a:srgbClr val="A3AEBD"/>
                </a:solidFill>
                <a:latin typeface="IBM Plex Sans" pitchFamily="34" charset="0"/>
                <a:ea typeface="IBM Plex Sans" pitchFamily="34" charset="-122"/>
                <a:cs typeface="IBM Plex Sans" pitchFamily="34" charset="-120"/>
              </a:rPr>
              <a:t>円</a:t>
            </a:r>
            <a:endParaRPr lang="en-US" sz="4800" dirty="0"/>
          </a:p>
        </p:txBody>
      </p:sp>
      <p:sp>
        <p:nvSpPr>
          <p:cNvPr id="23" name="Text 21"/>
          <p:cNvSpPr/>
          <p:nvPr/>
        </p:nvSpPr>
        <p:spPr>
          <a:xfrm>
            <a:off x="1117451" y="5358805"/>
            <a:ext cx="47012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EBD"/>
                </a:solidFill>
                <a:latin typeface="IBM Plex Sans" pitchFamily="34" charset="0"/>
                <a:ea typeface="IBM Plex Sans" pitchFamily="34" charset="-122"/>
                <a:cs typeface="IBM Plex Sans" pitchFamily="34" charset="-120"/>
              </a:rPr>
              <a:t>店舗情報の登録・掲載準備</a:t>
            </a:r>
            <a:endParaRPr lang="en-US" sz="1200" dirty="0"/>
          </a:p>
        </p:txBody>
      </p:sp>
      <p:sp>
        <p:nvSpPr>
          <p:cNvPr id="24" name="Shape 22"/>
          <p:cNvSpPr/>
          <p:nvPr/>
        </p:nvSpPr>
        <p:spPr>
          <a:xfrm>
            <a:off x="6195988" y="4108177"/>
            <a:ext cx="5176937" cy="1727473"/>
          </a:xfrm>
          <a:prstGeom prst="roundRect">
            <a:avLst>
              <a:gd name="adj" fmla="val 2573"/>
            </a:avLst>
          </a:prstGeom>
          <a:solidFill>
            <a:srgbClr val="FBFBF9"/>
          </a:solidFill>
          <a:ln w="12700">
            <a:solidFill>
              <a:srgbClr val="E2621B"/>
            </a:solidFill>
            <a:prstDash val="solid"/>
          </a:ln>
        </p:spPr>
      </p:sp>
      <p:sp>
        <p:nvSpPr>
          <p:cNvPr id="25" name="Text 23"/>
          <p:cNvSpPr/>
          <p:nvPr/>
        </p:nvSpPr>
        <p:spPr>
          <a:xfrm>
            <a:off x="6502301" y="4363765"/>
            <a:ext cx="4701240" cy="25645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6"/>
                </a:solidFill>
                <a:latin typeface="IBM Plex Sans" pitchFamily="34" charset="0"/>
                <a:ea typeface="IBM Plex Sans" pitchFamily="34" charset="-122"/>
                <a:cs typeface="IBM Plex Sans" pitchFamily="34" charset="-120"/>
              </a:rPr>
              <a:t>月額費用</a:t>
            </a:r>
            <a:endParaRPr lang="en-US" sz="1300" dirty="0"/>
          </a:p>
        </p:txBody>
      </p:sp>
      <p:sp>
        <p:nvSpPr>
          <p:cNvPr id="26" name="Text 24"/>
          <p:cNvSpPr/>
          <p:nvPr/>
        </p:nvSpPr>
        <p:spPr>
          <a:xfrm>
            <a:off x="6502301" y="4645546"/>
            <a:ext cx="4701240" cy="695871"/>
          </a:xfrm>
          <a:prstGeom prst="rect">
            <a:avLst/>
          </a:prstGeom>
          <a:noFill/>
          <a:ln/>
        </p:spPr>
        <p:txBody>
          <a:bodyPr wrap="square" lIns="0" tIns="0" rIns="0" bIns="0" rtlCol="0" anchor="t">
            <a:normAutofit/>
          </a:bodyPr>
          <a:lstStyle/>
          <a:p>
            <a:pPr algn="l" indent="0" marL="0">
              <a:lnSpc>
                <a:spcPts val="5280"/>
              </a:lnSpc>
              <a:buNone/>
            </a:pPr>
            <a:r>
              <a:rPr lang="en-US" sz="4800" b="1" dirty="0">
                <a:solidFill>
                  <a:srgbClr val="0E1A2B"/>
                </a:solidFill>
                <a:latin typeface="IBM Plex Sans" pitchFamily="34" charset="0"/>
                <a:ea typeface="IBM Plex Sans" pitchFamily="34" charset="-122"/>
                <a:cs typeface="IBM Plex Sans" pitchFamily="34" charset="-120"/>
              </a:rPr>
              <a:t>10,000</a:t>
            </a:r>
            <a:r>
              <a:rPr lang="en-US" sz="4800" b="1" dirty="0">
                <a:solidFill>
                  <a:srgbClr val="4A5566"/>
                </a:solidFill>
                <a:latin typeface="IBM Plex Sans" pitchFamily="34" charset="0"/>
                <a:ea typeface="IBM Plex Sans" pitchFamily="34" charset="-122"/>
                <a:cs typeface="IBM Plex Sans" pitchFamily="34" charset="-120"/>
              </a:rPr>
              <a:t>円〜</a:t>
            </a:r>
            <a:endParaRPr lang="en-US" sz="4800" dirty="0"/>
          </a:p>
        </p:txBody>
      </p:sp>
      <p:sp>
        <p:nvSpPr>
          <p:cNvPr id="27" name="Text 25"/>
          <p:cNvSpPr/>
          <p:nvPr/>
        </p:nvSpPr>
        <p:spPr>
          <a:xfrm>
            <a:off x="6502301" y="5366742"/>
            <a:ext cx="470124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4510F"/>
                </a:solidFill>
                <a:latin typeface="IBM Plex Sans" pitchFamily="34" charset="0"/>
                <a:ea typeface="IBM Plex Sans" pitchFamily="34" charset="-122"/>
                <a:cs typeface="IBM Plex Sans" pitchFamily="34" charset="-120"/>
              </a:rPr>
              <a:t>受注が0件の月は0円</a:t>
            </a:r>
            <a:endParaRPr lang="en-US" sz="1200" dirty="0"/>
          </a:p>
        </p:txBody>
      </p:sp>
      <p:sp>
        <p:nvSpPr>
          <p:cNvPr id="28" name="Text 26"/>
          <p:cNvSpPr/>
          <p:nvPr/>
        </p:nvSpPr>
        <p:spPr>
          <a:xfrm>
            <a:off x="812726" y="6238379"/>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94A3"/>
                </a:solidFill>
                <a:latin typeface="IBM Plex Sans" pitchFamily="34" charset="0"/>
                <a:ea typeface="IBM Plex Sans" pitchFamily="34" charset="-122"/>
                <a:cs typeface="IBM Plex Sans" pitchFamily="34" charset="-120"/>
              </a:rPr>
              <a:t>くるぺっと</a:t>
            </a:r>
            <a:endParaRPr lang="en-US" sz="1200" dirty="0"/>
          </a:p>
        </p:txBody>
      </p:sp>
      <p:sp>
        <p:nvSpPr>
          <p:cNvPr id="29" name="Text 27"/>
          <p:cNvSpPr/>
          <p:nvPr/>
        </p:nvSpPr>
        <p:spPr>
          <a:xfrm>
            <a:off x="10058474" y="6238379"/>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A94A3"/>
                </a:solidFill>
                <a:latin typeface="IBM Plex Sans" pitchFamily="34" charset="0"/>
                <a:ea typeface="IBM Plex Sans" pitchFamily="34" charset="-122"/>
                <a:cs typeface="IBM Plex Sans"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5F2"/>
        </a:solidFill>
      </p:bgPr>
    </p:bg>
    <p:spTree>
      <p:nvGrpSpPr>
        <p:cNvPr id="1" name=""/>
        <p:cNvGrpSpPr/>
        <p:nvPr/>
      </p:nvGrpSpPr>
      <p:grpSpPr>
        <a:xfrm>
          <a:off x="0" y="0"/>
          <a:ext cx="0" cy="0"/>
          <a:chOff x="0" y="0"/>
          <a:chExt cx="0" cy="0"/>
        </a:xfrm>
      </p:grpSpPr>
      <p:sp>
        <p:nvSpPr>
          <p:cNvPr id="2" name="Text 0"/>
          <p:cNvSpPr/>
          <p:nvPr/>
        </p:nvSpPr>
        <p:spPr>
          <a:xfrm>
            <a:off x="812726" y="812726"/>
            <a:ext cx="1088354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4510F"/>
                </a:solidFill>
                <a:latin typeface="IBM Plex Sans" pitchFamily="34" charset="0"/>
                <a:ea typeface="IBM Plex Sans" pitchFamily="34" charset="-122"/>
                <a:cs typeface="IBM Plex Sans" pitchFamily="34" charset="-120"/>
              </a:rPr>
              <a:t>FAQ</a:t>
            </a:r>
            <a:endParaRPr lang="en-US" sz="1200" dirty="0"/>
          </a:p>
        </p:txBody>
      </p:sp>
      <p:sp>
        <p:nvSpPr>
          <p:cNvPr id="3" name="Text 1"/>
          <p:cNvSpPr/>
          <p:nvPr>
            <p:ph type="title"/>
          </p:nvPr>
        </p:nvSpPr>
        <p:spPr>
          <a:xfrm>
            <a:off x="812726" y="1102196"/>
            <a:ext cx="10883545" cy="501650"/>
          </a:xfrm>
          <a:prstGeom prst="rect">
            <a:avLst/>
          </a:prstGeom>
          <a:noFill/>
          <a:ln/>
        </p:spPr>
        <p:txBody>
          <a:bodyPr wrap="square" lIns="0" tIns="0" rIns="0" bIns="0" rtlCol="0" anchor="t">
            <a:normAutofit/>
          </a:bodyPr>
          <a:lstStyle/>
          <a:p>
            <a:pPr algn="l" indent="0" marL="0">
              <a:lnSpc>
                <a:spcPts val="3750"/>
              </a:lnSpc>
              <a:buNone/>
            </a:pPr>
            <a:r>
              <a:rPr lang="en-US" sz="3000" b="1" i="0" dirty="0">
                <a:solidFill>
                  <a:srgbClr val="0E1A2B"/>
                </a:solidFill>
                <a:latin typeface="Noto Sans JP" pitchFamily="34" charset="0"/>
                <a:ea typeface="Noto Sans JP" pitchFamily="34" charset="-122"/>
                <a:cs typeface="Noto Sans JP" pitchFamily="34" charset="-120"/>
              </a:rPr>
              <a:t>よくあるご質問</a:t>
            </a:r>
            <a:endParaRPr lang="en-US" sz="3000" dirty="0"/>
          </a:p>
        </p:txBody>
      </p:sp>
      <p:sp>
        <p:nvSpPr>
          <p:cNvPr id="4" name="Shape 2"/>
          <p:cNvSpPr/>
          <p:nvPr/>
        </p:nvSpPr>
        <p:spPr>
          <a:xfrm>
            <a:off x="812726" y="1937196"/>
            <a:ext cx="5283274" cy="0"/>
          </a:xfrm>
          <a:prstGeom prst="line">
            <a:avLst/>
          </a:prstGeom>
          <a:noFill/>
          <a:ln w="6350">
            <a:solidFill>
              <a:srgbClr val="C9CED5"/>
            </a:solidFill>
            <a:prstDash val="solid"/>
          </a:ln>
        </p:spPr>
      </p:sp>
      <p:sp>
        <p:nvSpPr>
          <p:cNvPr id="5" name="Text 3"/>
          <p:cNvSpPr/>
          <p:nvPr/>
        </p:nvSpPr>
        <p:spPr>
          <a:xfrm>
            <a:off x="812726" y="2145109"/>
            <a:ext cx="5441773"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C4510F"/>
                </a:solidFill>
                <a:latin typeface="IBM Plex Sans" pitchFamily="34" charset="0"/>
                <a:ea typeface="IBM Plex Sans" pitchFamily="34" charset="-122"/>
                <a:cs typeface="IBM Plex Sans" pitchFamily="34" charset="-120"/>
              </a:rPr>
              <a:t>Q.</a:t>
            </a:r>
            <a:r>
              <a:rPr lang="en-US" sz="1600" b="1" dirty="0">
                <a:solidFill>
                  <a:srgbClr val="0E1A2B"/>
                </a:solidFill>
                <a:latin typeface="IBM Plex Sans" pitchFamily="34" charset="0"/>
                <a:ea typeface="IBM Plex Sans" pitchFamily="34" charset="-122"/>
                <a:cs typeface="IBM Plex Sans" pitchFamily="34" charset="-120"/>
              </a:rPr>
              <a:t> お客様の支払い方法は？</a:t>
            </a:r>
            <a:endParaRPr lang="en-US" sz="1600" dirty="0"/>
          </a:p>
        </p:txBody>
      </p:sp>
      <p:sp>
        <p:nvSpPr>
          <p:cNvPr id="6" name="Text 4"/>
          <p:cNvSpPr/>
          <p:nvPr/>
        </p:nvSpPr>
        <p:spPr>
          <a:xfrm>
            <a:off x="812726" y="2490391"/>
            <a:ext cx="5441773" cy="305941"/>
          </a:xfrm>
          <a:prstGeom prst="rect">
            <a:avLst/>
          </a:prstGeom>
          <a:noFill/>
          <a:ln/>
        </p:spPr>
        <p:txBody>
          <a:bodyPr wrap="square" lIns="0" tIns="0" rIns="0" bIns="0" rtlCol="0" anchor="t">
            <a:normAutofit/>
          </a:bodyPr>
          <a:lstStyle/>
          <a:p>
            <a:pPr algn="l" indent="0" marL="0">
              <a:lnSpc>
                <a:spcPts val="2210"/>
              </a:lnSpc>
              <a:buNone/>
            </a:pPr>
            <a:r>
              <a:rPr lang="en-US" sz="1300" dirty="0">
                <a:solidFill>
                  <a:srgbClr val="4A5566"/>
                </a:solidFill>
                <a:latin typeface="IBM Plex Sans" pitchFamily="34" charset="0"/>
                <a:ea typeface="IBM Plex Sans" pitchFamily="34" charset="-122"/>
                <a:cs typeface="IBM Plex Sans" pitchFamily="34" charset="-120"/>
              </a:rPr>
              <a:t>クレジットカード決済と後払いに対応しています。</a:t>
            </a:r>
            <a:endParaRPr lang="en-US" sz="1300" dirty="0"/>
          </a:p>
        </p:txBody>
      </p:sp>
      <p:sp>
        <p:nvSpPr>
          <p:cNvPr id="7" name="Shape 5"/>
          <p:cNvSpPr/>
          <p:nvPr/>
        </p:nvSpPr>
        <p:spPr>
          <a:xfrm>
            <a:off x="6096000" y="1937196"/>
            <a:ext cx="5283274" cy="0"/>
          </a:xfrm>
          <a:prstGeom prst="line">
            <a:avLst/>
          </a:prstGeom>
          <a:noFill/>
          <a:ln w="6350">
            <a:solidFill>
              <a:srgbClr val="C9CED5"/>
            </a:solidFill>
            <a:prstDash val="solid"/>
          </a:ln>
        </p:spPr>
      </p:sp>
      <p:sp>
        <p:nvSpPr>
          <p:cNvPr id="8" name="Text 6"/>
          <p:cNvSpPr/>
          <p:nvPr/>
        </p:nvSpPr>
        <p:spPr>
          <a:xfrm>
            <a:off x="6096000" y="2145109"/>
            <a:ext cx="5441773"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C4510F"/>
                </a:solidFill>
                <a:latin typeface="IBM Plex Sans" pitchFamily="34" charset="0"/>
                <a:ea typeface="IBM Plex Sans" pitchFamily="34" charset="-122"/>
                <a:cs typeface="IBM Plex Sans" pitchFamily="34" charset="-120"/>
              </a:rPr>
              <a:t>Q.</a:t>
            </a:r>
            <a:r>
              <a:rPr lang="en-US" sz="1600" b="1" dirty="0">
                <a:solidFill>
                  <a:srgbClr val="0E1A2B"/>
                </a:solidFill>
                <a:latin typeface="IBM Plex Sans" pitchFamily="34" charset="0"/>
                <a:ea typeface="IBM Plex Sans" pitchFamily="34" charset="-122"/>
                <a:cs typeface="IBM Plex Sans" pitchFamily="34" charset="-120"/>
              </a:rPr>
              <a:t> 利用開始までの期間は？</a:t>
            </a:r>
            <a:endParaRPr lang="en-US" sz="1600" dirty="0"/>
          </a:p>
        </p:txBody>
      </p:sp>
      <p:sp>
        <p:nvSpPr>
          <p:cNvPr id="9" name="Text 7"/>
          <p:cNvSpPr/>
          <p:nvPr/>
        </p:nvSpPr>
        <p:spPr>
          <a:xfrm>
            <a:off x="6096000" y="2490391"/>
            <a:ext cx="5441773" cy="305941"/>
          </a:xfrm>
          <a:prstGeom prst="rect">
            <a:avLst/>
          </a:prstGeom>
          <a:noFill/>
          <a:ln/>
        </p:spPr>
        <p:txBody>
          <a:bodyPr wrap="square" lIns="0" tIns="0" rIns="0" bIns="0" rtlCol="0" anchor="t">
            <a:normAutofit/>
          </a:bodyPr>
          <a:lstStyle/>
          <a:p>
            <a:pPr algn="l" indent="0" marL="0">
              <a:lnSpc>
                <a:spcPts val="2210"/>
              </a:lnSpc>
              <a:buNone/>
            </a:pPr>
            <a:r>
              <a:rPr lang="en-US" sz="1300" dirty="0">
                <a:solidFill>
                  <a:srgbClr val="4A5566"/>
                </a:solidFill>
                <a:latin typeface="IBM Plex Sans" pitchFamily="34" charset="0"/>
                <a:ea typeface="IBM Plex Sans" pitchFamily="34" charset="-122"/>
                <a:cs typeface="IBM Plex Sans" pitchFamily="34" charset="-120"/>
              </a:rPr>
              <a:t>アプリのインストールは不要です。Webブラウザから利用でき、即日で開始できます。</a:t>
            </a:r>
            <a:endParaRPr lang="en-US" sz="1300" dirty="0"/>
          </a:p>
        </p:txBody>
      </p:sp>
      <p:sp>
        <p:nvSpPr>
          <p:cNvPr id="10" name="Shape 8"/>
          <p:cNvSpPr/>
          <p:nvPr/>
        </p:nvSpPr>
        <p:spPr>
          <a:xfrm>
            <a:off x="812726" y="2977257"/>
            <a:ext cx="5283274" cy="0"/>
          </a:xfrm>
          <a:prstGeom prst="line">
            <a:avLst/>
          </a:prstGeom>
          <a:noFill/>
          <a:ln w="6350">
            <a:solidFill>
              <a:srgbClr val="C9CED5"/>
            </a:solidFill>
            <a:prstDash val="solid"/>
          </a:ln>
        </p:spPr>
      </p:sp>
      <p:sp>
        <p:nvSpPr>
          <p:cNvPr id="11" name="Shape 9"/>
          <p:cNvSpPr/>
          <p:nvPr/>
        </p:nvSpPr>
        <p:spPr>
          <a:xfrm>
            <a:off x="812726" y="4299446"/>
            <a:ext cx="5283274" cy="0"/>
          </a:xfrm>
          <a:prstGeom prst="line">
            <a:avLst/>
          </a:prstGeom>
          <a:noFill/>
          <a:ln w="6350">
            <a:solidFill>
              <a:srgbClr val="C9CED5"/>
            </a:solidFill>
            <a:prstDash val="solid"/>
          </a:ln>
        </p:spPr>
      </p:sp>
      <p:sp>
        <p:nvSpPr>
          <p:cNvPr id="12" name="Text 10"/>
          <p:cNvSpPr/>
          <p:nvPr/>
        </p:nvSpPr>
        <p:spPr>
          <a:xfrm>
            <a:off x="812726" y="3185170"/>
            <a:ext cx="5441773"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C4510F"/>
                </a:solidFill>
                <a:latin typeface="IBM Plex Sans" pitchFamily="34" charset="0"/>
                <a:ea typeface="IBM Plex Sans" pitchFamily="34" charset="-122"/>
                <a:cs typeface="IBM Plex Sans" pitchFamily="34" charset="-120"/>
              </a:rPr>
              <a:t>Q.</a:t>
            </a:r>
            <a:r>
              <a:rPr lang="en-US" sz="1600" b="1" dirty="0">
                <a:solidFill>
                  <a:srgbClr val="0E1A2B"/>
                </a:solidFill>
                <a:latin typeface="IBM Plex Sans" pitchFamily="34" charset="0"/>
                <a:ea typeface="IBM Plex Sans" pitchFamily="34" charset="-122"/>
                <a:cs typeface="IBM Plex Sans" pitchFamily="34" charset="-120"/>
              </a:rPr>
              <a:t> ITツールに不慣れでも使えますか？</a:t>
            </a:r>
            <a:endParaRPr lang="en-US" sz="1600" dirty="0"/>
          </a:p>
        </p:txBody>
      </p:sp>
      <p:sp>
        <p:nvSpPr>
          <p:cNvPr id="13" name="Text 11"/>
          <p:cNvSpPr/>
          <p:nvPr/>
        </p:nvSpPr>
        <p:spPr>
          <a:xfrm>
            <a:off x="812726" y="3530451"/>
            <a:ext cx="5441773" cy="586482"/>
          </a:xfrm>
          <a:prstGeom prst="rect">
            <a:avLst/>
          </a:prstGeom>
          <a:noFill/>
          <a:ln/>
        </p:spPr>
        <p:txBody>
          <a:bodyPr wrap="square" lIns="0" tIns="0" rIns="0" bIns="0" rtlCol="0" anchor="t">
            <a:normAutofit/>
          </a:bodyPr>
          <a:lstStyle/>
          <a:p>
            <a:pPr algn="l" indent="0" marL="0">
              <a:lnSpc>
                <a:spcPts val="2210"/>
              </a:lnSpc>
              <a:buNone/>
            </a:pPr>
            <a:r>
              <a:rPr lang="en-US" sz="1300" dirty="0">
                <a:solidFill>
                  <a:srgbClr val="4A5566"/>
                </a:solidFill>
                <a:latin typeface="IBM Plex Sans" pitchFamily="34" charset="0"/>
                <a:ea typeface="IBM Plex Sans" pitchFamily="34" charset="-122"/>
                <a:cs typeface="IBM Plex Sans" pitchFamily="34" charset="-120"/>
              </a:rPr>
              <a:t>チャットから見積、予約、決済までを1画面で完結。マニュアルを見ながらすぐに操作できます。</a:t>
            </a:r>
            <a:endParaRPr lang="en-US" sz="1300" dirty="0"/>
          </a:p>
        </p:txBody>
      </p:sp>
      <p:sp>
        <p:nvSpPr>
          <p:cNvPr id="14" name="Shape 12"/>
          <p:cNvSpPr/>
          <p:nvPr/>
        </p:nvSpPr>
        <p:spPr>
          <a:xfrm>
            <a:off x="6096000" y="2977257"/>
            <a:ext cx="5283274" cy="0"/>
          </a:xfrm>
          <a:prstGeom prst="line">
            <a:avLst/>
          </a:prstGeom>
          <a:noFill/>
          <a:ln w="6350">
            <a:solidFill>
              <a:srgbClr val="C9CED5"/>
            </a:solidFill>
            <a:prstDash val="solid"/>
          </a:ln>
        </p:spPr>
      </p:sp>
      <p:sp>
        <p:nvSpPr>
          <p:cNvPr id="15" name="Shape 13"/>
          <p:cNvSpPr/>
          <p:nvPr/>
        </p:nvSpPr>
        <p:spPr>
          <a:xfrm>
            <a:off x="6096000" y="4299446"/>
            <a:ext cx="5283274" cy="0"/>
          </a:xfrm>
          <a:prstGeom prst="line">
            <a:avLst/>
          </a:prstGeom>
          <a:noFill/>
          <a:ln w="6350">
            <a:solidFill>
              <a:srgbClr val="C9CED5"/>
            </a:solidFill>
            <a:prstDash val="solid"/>
          </a:ln>
        </p:spPr>
      </p:sp>
      <p:sp>
        <p:nvSpPr>
          <p:cNvPr id="16" name="Text 14"/>
          <p:cNvSpPr/>
          <p:nvPr/>
        </p:nvSpPr>
        <p:spPr>
          <a:xfrm>
            <a:off x="6096000" y="3185170"/>
            <a:ext cx="5441773" cy="269106"/>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C4510F"/>
                </a:solidFill>
                <a:latin typeface="IBM Plex Sans" pitchFamily="34" charset="0"/>
                <a:ea typeface="IBM Plex Sans" pitchFamily="34" charset="-122"/>
                <a:cs typeface="IBM Plex Sans" pitchFamily="34" charset="-120"/>
              </a:rPr>
              <a:t>Q.</a:t>
            </a:r>
            <a:r>
              <a:rPr lang="en-US" sz="1600" b="1" dirty="0">
                <a:solidFill>
                  <a:srgbClr val="0E1A2B"/>
                </a:solidFill>
                <a:latin typeface="IBM Plex Sans" pitchFamily="34" charset="0"/>
                <a:ea typeface="IBM Plex Sans" pitchFamily="34" charset="-122"/>
                <a:cs typeface="IBM Plex Sans" pitchFamily="34" charset="-120"/>
              </a:rPr>
              <a:t> 店舗登録のサポートはありますか？</a:t>
            </a:r>
            <a:endParaRPr lang="en-US" sz="1600" dirty="0"/>
          </a:p>
        </p:txBody>
      </p:sp>
      <p:sp>
        <p:nvSpPr>
          <p:cNvPr id="17" name="Text 15"/>
          <p:cNvSpPr/>
          <p:nvPr/>
        </p:nvSpPr>
        <p:spPr>
          <a:xfrm>
            <a:off x="6096000" y="3530451"/>
            <a:ext cx="5441773" cy="305941"/>
          </a:xfrm>
          <a:prstGeom prst="rect">
            <a:avLst/>
          </a:prstGeom>
          <a:noFill/>
          <a:ln/>
        </p:spPr>
        <p:txBody>
          <a:bodyPr wrap="square" lIns="0" tIns="0" rIns="0" bIns="0" rtlCol="0" anchor="t">
            <a:normAutofit/>
          </a:bodyPr>
          <a:lstStyle/>
          <a:p>
            <a:pPr algn="l" indent="0" marL="0">
              <a:lnSpc>
                <a:spcPts val="2210"/>
              </a:lnSpc>
              <a:buNone/>
            </a:pPr>
            <a:r>
              <a:rPr lang="en-US" sz="1300" dirty="0">
                <a:solidFill>
                  <a:srgbClr val="4A5566"/>
                </a:solidFill>
                <a:latin typeface="IBM Plex Sans" pitchFamily="34" charset="0"/>
                <a:ea typeface="IBM Plex Sans" pitchFamily="34" charset="-122"/>
                <a:cs typeface="IBM Plex Sans" pitchFamily="34" charset="-120"/>
              </a:rPr>
              <a:t>グループ会社の初回登録でも使用している登録マニュアルをご提供します。</a:t>
            </a:r>
            <a:endParaRPr lang="en-US" sz="1300" dirty="0"/>
          </a:p>
        </p:txBody>
      </p:sp>
      <p:sp>
        <p:nvSpPr>
          <p:cNvPr id="18" name="Text 16"/>
          <p:cNvSpPr/>
          <p:nvPr/>
        </p:nvSpPr>
        <p:spPr>
          <a:xfrm>
            <a:off x="812726" y="6238379"/>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94A3"/>
                </a:solidFill>
                <a:latin typeface="IBM Plex Sans" pitchFamily="34" charset="0"/>
                <a:ea typeface="IBM Plex Sans" pitchFamily="34" charset="-122"/>
                <a:cs typeface="IBM Plex Sans" pitchFamily="34" charset="-120"/>
              </a:rPr>
              <a:t>くるぺっと</a:t>
            </a:r>
            <a:endParaRPr lang="en-US" sz="1200" dirty="0"/>
          </a:p>
        </p:txBody>
      </p:sp>
      <p:sp>
        <p:nvSpPr>
          <p:cNvPr id="19" name="Text 17"/>
          <p:cNvSpPr/>
          <p:nvPr/>
        </p:nvSpPr>
        <p:spPr>
          <a:xfrm>
            <a:off x="10058474" y="6238379"/>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A94A3"/>
                </a:solidFill>
                <a:latin typeface="IBM Plex Sans" pitchFamily="34" charset="0"/>
                <a:ea typeface="IBM Plex Sans" pitchFamily="34" charset="-122"/>
                <a:cs typeface="IBM Plex Sans"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812726" y="812726"/>
            <a:ext cx="609575" cy="38075"/>
          </a:xfrm>
          <a:prstGeom prst="rect">
            <a:avLst/>
          </a:prstGeom>
          <a:solidFill>
            <a:srgbClr val="F07A33"/>
          </a:solidFill>
          <a:ln/>
        </p:spPr>
      </p:sp>
      <p:sp>
        <p:nvSpPr>
          <p:cNvPr id="3" name="Text 1"/>
          <p:cNvSpPr/>
          <p:nvPr>
            <p:ph type="title"/>
          </p:nvPr>
        </p:nvSpPr>
        <p:spPr>
          <a:xfrm>
            <a:off x="812726" y="2311425"/>
            <a:ext cx="6593003" cy="1478211"/>
          </a:xfrm>
          <a:prstGeom prst="rect">
            <a:avLst/>
          </a:prstGeom>
          <a:noFill/>
          <a:ln/>
        </p:spPr>
        <p:txBody>
          <a:bodyPr wrap="square" lIns="0" tIns="0" rIns="0" bIns="0" rtlCol="0" anchor="t">
            <a:normAutofit/>
          </a:bodyPr>
          <a:lstStyle/>
          <a:p>
            <a:pPr algn="l" indent="0" marL="0">
              <a:lnSpc>
                <a:spcPts val="5720"/>
              </a:lnSpc>
              <a:buNone/>
            </a:pPr>
            <a:r>
              <a:rPr lang="en-US" sz="4400" b="1" i="0" dirty="0">
                <a:solidFill>
                  <a:srgbClr val="EEF0F2"/>
                </a:solidFill>
                <a:latin typeface="Noto Sans JP" pitchFamily="34" charset="0"/>
                <a:ea typeface="Noto Sans JP" pitchFamily="34" charset="-122"/>
                <a:cs typeface="Noto Sans JP" pitchFamily="34" charset="-120"/>
              </a:rPr>
              <a:t>電話を待つ経営から、</a:t>
            </a:r>
            <a:endParaRPr lang="en-US" sz="4400" dirty="0"/>
          </a:p>
          <a:p>
            <a:pPr algn="l" indent="0" marL="0">
              <a:lnSpc>
                <a:spcPts val="5720"/>
              </a:lnSpc>
              <a:buNone/>
            </a:pPr>
            <a:r>
              <a:rPr lang="en-US" sz="4400" b="1" i="0" dirty="0">
                <a:solidFill>
                  <a:srgbClr val="F07A33"/>
                </a:solidFill>
                <a:latin typeface="Noto Sans JP" pitchFamily="34" charset="0"/>
                <a:ea typeface="Noto Sans JP" pitchFamily="34" charset="-122"/>
                <a:cs typeface="Noto Sans JP" pitchFamily="34" charset="-120"/>
              </a:rPr>
              <a:t>予約が入る</a:t>
            </a:r>
            <a:r>
              <a:rPr lang="en-US" sz="4400" b="1" i="0" dirty="0">
                <a:solidFill>
                  <a:srgbClr val="EEF0F2"/>
                </a:solidFill>
                <a:latin typeface="Noto Sans JP" pitchFamily="34" charset="0"/>
                <a:ea typeface="Noto Sans JP" pitchFamily="34" charset="-122"/>
                <a:cs typeface="Noto Sans JP" pitchFamily="34" charset="-120"/>
              </a:rPr>
              <a:t>経営へ。</a:t>
            </a:r>
            <a:endParaRPr lang="en-US" sz="4400" dirty="0"/>
          </a:p>
        </p:txBody>
      </p:sp>
      <p:sp>
        <p:nvSpPr>
          <p:cNvPr id="4" name="Text 2"/>
          <p:cNvSpPr/>
          <p:nvPr/>
        </p:nvSpPr>
        <p:spPr>
          <a:xfrm>
            <a:off x="812726" y="4018235"/>
            <a:ext cx="6593003" cy="350341"/>
          </a:xfrm>
          <a:prstGeom prst="rect">
            <a:avLst/>
          </a:prstGeom>
          <a:noFill/>
          <a:ln/>
        </p:spPr>
        <p:txBody>
          <a:bodyPr wrap="square" lIns="0" tIns="0" rIns="0" bIns="0" rtlCol="0" anchor="t">
            <a:normAutofit/>
          </a:bodyPr>
          <a:lstStyle/>
          <a:p>
            <a:pPr algn="l" indent="0" marL="0">
              <a:lnSpc>
                <a:spcPts val="2560"/>
              </a:lnSpc>
              <a:buNone/>
            </a:pPr>
            <a:r>
              <a:rPr lang="en-US" sz="1600" dirty="0">
                <a:solidFill>
                  <a:srgbClr val="C9D0D8"/>
                </a:solidFill>
                <a:latin typeface="IBM Plex Sans" pitchFamily="34" charset="0"/>
                <a:ea typeface="IBM Plex Sans" pitchFamily="34" charset="-122"/>
                <a:cs typeface="IBM Plex Sans" pitchFamily="34" charset="-120"/>
              </a:rPr>
              <a:t>まずは無料の掲載相談から。御社の状況に合わせてご案内します。</a:t>
            </a:r>
            <a:endParaRPr lang="en-US" sz="1600" dirty="0"/>
          </a:p>
        </p:txBody>
      </p:sp>
      <p:sp>
        <p:nvSpPr>
          <p:cNvPr id="5" name="Shape 3"/>
          <p:cNvSpPr/>
          <p:nvPr/>
        </p:nvSpPr>
        <p:spPr>
          <a:xfrm>
            <a:off x="7823274" y="2274912"/>
            <a:ext cx="3556000" cy="0"/>
          </a:xfrm>
          <a:prstGeom prst="line">
            <a:avLst/>
          </a:prstGeom>
          <a:noFill/>
          <a:ln w="6350">
            <a:solidFill>
              <a:srgbClr val="3A4A61"/>
            </a:solidFill>
            <a:prstDash val="solid"/>
          </a:ln>
        </p:spPr>
      </p:sp>
      <p:sp>
        <p:nvSpPr>
          <p:cNvPr id="6" name="Shape 4"/>
          <p:cNvSpPr/>
          <p:nvPr/>
        </p:nvSpPr>
        <p:spPr>
          <a:xfrm>
            <a:off x="7823274" y="3345954"/>
            <a:ext cx="3556000" cy="0"/>
          </a:xfrm>
          <a:prstGeom prst="line">
            <a:avLst/>
          </a:prstGeom>
          <a:noFill/>
          <a:ln w="6350">
            <a:solidFill>
              <a:srgbClr val="3A4A61"/>
            </a:solidFill>
            <a:prstDash val="solid"/>
          </a:ln>
        </p:spPr>
      </p:sp>
      <p:sp>
        <p:nvSpPr>
          <p:cNvPr id="7" name="Text 5"/>
          <p:cNvSpPr/>
          <p:nvPr/>
        </p:nvSpPr>
        <p:spPr>
          <a:xfrm>
            <a:off x="7823274" y="2482825"/>
            <a:ext cx="366268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A3AEBD"/>
                </a:solidFill>
                <a:latin typeface="IBM Plex Sans" pitchFamily="34" charset="0"/>
                <a:ea typeface="IBM Plex Sans" pitchFamily="34" charset="-122"/>
                <a:cs typeface="IBM Plex Sans" pitchFamily="34" charset="-120"/>
              </a:rPr>
              <a:t>お電話</a:t>
            </a:r>
            <a:endParaRPr lang="en-US" sz="1200" dirty="0"/>
          </a:p>
        </p:txBody>
      </p:sp>
      <p:sp>
        <p:nvSpPr>
          <p:cNvPr id="8" name="Text 6"/>
          <p:cNvSpPr/>
          <p:nvPr/>
        </p:nvSpPr>
        <p:spPr>
          <a:xfrm>
            <a:off x="7823274" y="2746871"/>
            <a:ext cx="3662680" cy="41657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EEF0F2"/>
                </a:solidFill>
                <a:latin typeface="IBM Plex Sans" pitchFamily="34" charset="0"/>
                <a:ea typeface="IBM Plex Sans" pitchFamily="34" charset="-122"/>
                <a:cs typeface="IBM Plex Sans" pitchFamily="34" charset="-120"/>
              </a:rPr>
              <a:t>0120-829-258</a:t>
            </a:r>
            <a:endParaRPr lang="en-US" sz="2200" dirty="0"/>
          </a:p>
        </p:txBody>
      </p:sp>
      <p:sp>
        <p:nvSpPr>
          <p:cNvPr id="9" name="Shape 7"/>
          <p:cNvSpPr/>
          <p:nvPr/>
        </p:nvSpPr>
        <p:spPr>
          <a:xfrm>
            <a:off x="7823274" y="4379813"/>
            <a:ext cx="3556000" cy="0"/>
          </a:xfrm>
          <a:prstGeom prst="line">
            <a:avLst/>
          </a:prstGeom>
          <a:noFill/>
          <a:ln w="6350">
            <a:solidFill>
              <a:srgbClr val="3A4A61"/>
            </a:solidFill>
            <a:prstDash val="solid"/>
          </a:ln>
        </p:spPr>
      </p:sp>
      <p:sp>
        <p:nvSpPr>
          <p:cNvPr id="10" name="Text 8"/>
          <p:cNvSpPr/>
          <p:nvPr/>
        </p:nvSpPr>
        <p:spPr>
          <a:xfrm>
            <a:off x="7823274" y="3552279"/>
            <a:ext cx="366268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A3AEBD"/>
                </a:solidFill>
                <a:latin typeface="IBM Plex Sans" pitchFamily="34" charset="0"/>
                <a:ea typeface="IBM Plex Sans" pitchFamily="34" charset="-122"/>
                <a:cs typeface="IBM Plex Sans" pitchFamily="34" charset="-120"/>
              </a:rPr>
              <a:t>Webサイト</a:t>
            </a:r>
            <a:endParaRPr lang="en-US" sz="1200" dirty="0"/>
          </a:p>
        </p:txBody>
      </p:sp>
      <p:sp>
        <p:nvSpPr>
          <p:cNvPr id="11" name="Text 9"/>
          <p:cNvSpPr/>
          <p:nvPr/>
        </p:nvSpPr>
        <p:spPr>
          <a:xfrm>
            <a:off x="7823274" y="3816325"/>
            <a:ext cx="3662680" cy="380975"/>
          </a:xfrm>
          <a:prstGeom prst="rect">
            <a:avLst/>
          </a:prstGeom>
          <a:noFill/>
          <a:ln/>
        </p:spPr>
        <p:txBody>
          <a:bodyPr wrap="square" lIns="0" tIns="0" rIns="0" bIns="0" rtlCol="0" anchor="t">
            <a:normAutofit/>
          </a:bodyPr>
          <a:lstStyle/>
          <a:p>
            <a:pPr algn="l" indent="0" marL="0">
              <a:lnSpc>
                <a:spcPts val="2800"/>
              </a:lnSpc>
              <a:buNone/>
            </a:pPr>
            <a:r>
              <a:rPr lang="en-US" sz="2000" b="1" u="sng" dirty="0">
                <a:solidFill>
                  <a:srgbClr val="EEF0F2"/>
                </a:solidFill>
                <a:latin typeface="IBM Plex Sans" pitchFamily="34" charset="0"/>
                <a:ea typeface="IBM Plex Sans" pitchFamily="34" charset="-122"/>
                <a:cs typeface="IBM Plex Sans" pitchFamily="34" charset="-120"/>
                <a:hlinkClick r:id="rId1" invalidUrl="" action="" tgtFrame="" tooltip="" history="1" highlightClick="0" endSnd="0">
                  <a:extLst>
                    <a:ext uri="{A12FA001-AC4F-418D-AE19-62706E023703}">
                      <ahyp:hlinkClr xmlns:ahyp="http://schemas.microsoft.com/office/drawing/2018/hyperlinkcolor" val="tx"/>
                    </a:ext>
                  </a:extLst>
                </a:hlinkClick>
              </a:rPr>
              <a:t>kurupet.com</a:t>
            </a:r>
            <a:endParaRPr lang="en-US" sz="2000" dirty="0"/>
          </a:p>
        </p:txBody>
      </p:sp>
      <p:sp>
        <p:nvSpPr>
          <p:cNvPr id="12" name="Text 10"/>
          <p:cNvSpPr/>
          <p:nvPr/>
        </p:nvSpPr>
        <p:spPr>
          <a:xfrm>
            <a:off x="812726" y="6167313"/>
            <a:ext cx="5886450" cy="309786"/>
          </a:xfrm>
          <a:prstGeom prst="rect">
            <a:avLst/>
          </a:prstGeom>
          <a:noFill/>
          <a:ln/>
        </p:spPr>
        <p:txBody>
          <a:bodyPr wrap="square" lIns="0" tIns="0" rIns="0" bIns="0" rtlCol="0" anchor="t">
            <a:normAutofit/>
          </a:bodyPr>
          <a:lstStyle/>
          <a:p>
            <a:pPr algn="l" indent="0" marL="0">
              <a:lnSpc>
                <a:spcPts val="2240"/>
              </a:lnSpc>
              <a:buNone/>
            </a:pPr>
            <a:r>
              <a:rPr lang="en-US" sz="1600" b="1" spc="100" kern="0" dirty="0">
                <a:solidFill>
                  <a:srgbClr val="EEF0F2"/>
                </a:solidFill>
                <a:latin typeface="IBM Plex Sans" pitchFamily="34" charset="0"/>
                <a:ea typeface="IBM Plex Sans" pitchFamily="34" charset="-122"/>
                <a:cs typeface="IBM Plex Sans" pitchFamily="34" charset="-120"/>
              </a:rPr>
              <a:t>くるぺっと</a:t>
            </a:r>
            <a:endParaRPr lang="en-US" sz="1600" dirty="0"/>
          </a:p>
        </p:txBody>
      </p:sp>
    </p:spTree>
  </p:cSld>
  <p:clrMapOvr>
    <a:masterClrMapping/>
  </p:clrMapOvr>
</p:sld>
</file>

<file path=ppt/theme/theme1.xml><?xml version="1.0" encoding="utf-8"?>
<a:theme xmlns:a="http://schemas.openxmlformats.org/drawingml/2006/main" name="くるぺっと サービス紹介">
  <a:themeElements>
    <a:clrScheme name="くるぺっと サービス紹介">
      <a:dk1>
        <a:srgbClr val="0E1A2B"/>
      </a:dk1>
      <a:lt1>
        <a:srgbClr val="F4F5F2"/>
      </a:lt1>
      <a:dk2>
        <a:srgbClr val="48515D"/>
      </a:dk2>
      <a:lt2>
        <a:srgbClr val="DDDFDE"/>
      </a:lt2>
      <a:accent1>
        <a:srgbClr val="C4510F"/>
      </a:accent1>
      <a:accent2>
        <a:srgbClr val="F07A33"/>
      </a:accent2>
      <a:accent3>
        <a:srgbClr val="B04A0E"/>
      </a:accent3>
      <a:accent4>
        <a:srgbClr val="22334A"/>
      </a:accent4>
      <a:accent5>
        <a:srgbClr val="4A5566"/>
      </a:accent5>
      <a:accent6>
        <a:srgbClr val="A3AEBD"/>
      </a:accent6>
      <a:hlink>
        <a:srgbClr val="0563C1"/>
      </a:hlink>
      <a:folHlink>
        <a:srgbClr val="954F72"/>
      </a:folHlink>
    </a:clrScheme>
    <a:fontScheme name="くるぺっと サービス紹介">
      <a:majorFont>
        <a:latin typeface="IBM Plex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くるぺっと サービス紹介</dc:title>
  <dc:subject/>
  <dc:creator/>
  <cp:lastModifiedBy/>
  <cp:revision>1</cp:revision>
  <dcterms:created xsi:type="dcterms:W3CDTF">2026-10-02T06:29:13Z</dcterms:created>
  <dcterms:modified xsi:type="dcterms:W3CDTF">2026-10-02T06:29:13Z</dcterms:modified>
</cp:coreProperties>
</file>