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</p:sldIdLst>
  <p:sldSz cy="5143500" cx="9144000"/>
  <p:notesSz cx="6858000" cy="9144000"/>
  <p:embeddedFontLst>
    <p:embeddedFont>
      <p:font typeface="Montserrat"/>
      <p:regular r:id="rId26"/>
      <p:bold r:id="rId27"/>
      <p:italic r:id="rId28"/>
      <p:boldItalic r:id="rId29"/>
    </p:embeddedFont>
    <p:embeddedFont>
      <p:font typeface="Lato"/>
      <p:regular r:id="rId30"/>
      <p:bold r:id="rId31"/>
      <p:italic r:id="rId32"/>
      <p:boldItalic r:id="rId3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Montserrat-regular.fntdata"/><Relationship Id="rId25" Type="http://schemas.openxmlformats.org/officeDocument/2006/relationships/slide" Target="slides/slide20.xml"/><Relationship Id="rId28" Type="http://schemas.openxmlformats.org/officeDocument/2006/relationships/font" Target="fonts/Montserrat-italic.fntdata"/><Relationship Id="rId27" Type="http://schemas.openxmlformats.org/officeDocument/2006/relationships/font" Target="fonts/Montserrat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Montserrat-bold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Lato-bold.fntdata"/><Relationship Id="rId30" Type="http://schemas.openxmlformats.org/officeDocument/2006/relationships/font" Target="fonts/Lato-regular.fntdata"/><Relationship Id="rId11" Type="http://schemas.openxmlformats.org/officeDocument/2006/relationships/slide" Target="slides/slide6.xml"/><Relationship Id="rId33" Type="http://schemas.openxmlformats.org/officeDocument/2006/relationships/font" Target="fonts/Lato-boldItalic.fntdata"/><Relationship Id="rId10" Type="http://schemas.openxmlformats.org/officeDocument/2006/relationships/slide" Target="slides/slide5.xml"/><Relationship Id="rId32" Type="http://schemas.openxmlformats.org/officeDocument/2006/relationships/font" Target="fonts/Lato-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3f477cc6ec1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3f477cc6ec1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3f477cc6ec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3f477cc6ec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3f477cc6ec1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3f477cc6ec1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3f78b5ce866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3f78b5ce866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3f78b5ce866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3f78b5ce866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3fae7da725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3fae7da725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3f78b5ce866_0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g3f78b5ce866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3f78b5ce866_0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Google Shape;222;g3f78b5ce866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3f78b5ce866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3f78b5ce866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3f78b5ce866_0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Google Shape;245;g3f78b5ce866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3f78b5ce866_0_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0" name="Google Shape;260;g3f78b5ce866_0_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3f78b5ce866_0_1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" name="Google Shape;273;g3f78b5ce866_0_1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3fae7da7250_0_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Google Shape;286;g3fae7da7250_0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3f78b5ce866_0_1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8" name="Google Shape;298;g3f78b5ce866_0_1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g3f78b5ce866_0_1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9" name="Google Shape;309;g3f78b5ce866_0_1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g3f78b5ce866_0_1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0" name="Google Shape;320;g3f78b5ce866_0_1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g3f78b5ce866_0_1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1" name="Google Shape;331;g3f78b5ce866_0_1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g3f78b5ce866_0_1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1" name="Google Shape;341;g3f78b5ce866_0_1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g3f78b5ce866_0_2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9" name="Google Shape;349;g3f78b5ce866_0_2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rot="5400000">
            <a:off x="7500300" y="505"/>
            <a:ext cx="1643700" cy="1643700"/>
          </a:xfrm>
          <a:prstGeom prst="diagStripe">
            <a:avLst>
              <a:gd fmla="val 0" name="adj"/>
            </a:avLst>
          </a:prstGeom>
          <a:solidFill>
            <a:schemeClr val="lt1">
              <a:alpha val="303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0" y="490"/>
            <a:ext cx="5153705" cy="5134399"/>
            <a:chOff x="0" y="75"/>
            <a:chExt cx="5153705" cy="5152950"/>
          </a:xfrm>
        </p:grpSpPr>
        <p:sp>
          <p:nvSpPr>
            <p:cNvPr id="12" name="Google Shape;12;p2"/>
            <p:cNvSpPr/>
            <p:nvPr/>
          </p:nvSpPr>
          <p:spPr>
            <a:xfrm rot="-5400000">
              <a:off x="455" y="-225"/>
              <a:ext cx="5152800" cy="51537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303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-5400000">
              <a:off x="150" y="1145825"/>
              <a:ext cx="3996600" cy="3996900"/>
            </a:xfrm>
            <a:prstGeom prst="diagStripe">
              <a:avLst>
                <a:gd fmla="val 58774" name="adj"/>
              </a:avLst>
            </a:prstGeom>
            <a:solidFill>
              <a:schemeClr val="lt1">
                <a:alpha val="303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-5400000">
              <a:off x="1646" y="-75"/>
              <a:ext cx="2299800" cy="23001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flipH="1">
              <a:off x="652821" y="590035"/>
              <a:ext cx="2300100" cy="2299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" name="Google Shape;16;p2"/>
          <p:cNvSpPr txBox="1"/>
          <p:nvPr>
            <p:ph type="ctrTitle"/>
          </p:nvPr>
        </p:nvSpPr>
        <p:spPr>
          <a:xfrm>
            <a:off x="3537150" y="1578400"/>
            <a:ext cx="5017500" cy="15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5083950" y="3924925"/>
            <a:ext cx="3470700" cy="50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4406400" y="0"/>
            <a:ext cx="4737600" cy="5143065"/>
            <a:chOff x="4406400" y="0"/>
            <a:chExt cx="4737600" cy="5143065"/>
          </a:xfrm>
        </p:grpSpPr>
        <p:sp>
          <p:nvSpPr>
            <p:cNvPr id="21" name="Google Shape;21;p3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fmla="val 49469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fmla="val 0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" name="Google Shape;26;p3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3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3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3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" name="Google Shape;30;p3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3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3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3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3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3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" name="Google Shape;36;p3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" name="Google Shape;37;p3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" name="Google Shape;38;p3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9" name="Google Shape;39;p3"/>
          <p:cNvSpPr txBox="1"/>
          <p:nvPr>
            <p:ph type="title"/>
          </p:nvPr>
        </p:nvSpPr>
        <p:spPr>
          <a:xfrm>
            <a:off x="823850" y="2053000"/>
            <a:ext cx="4587000" cy="114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0" name="Google Shape;40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oogle Shape;42;p4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43" name="Google Shape;43;p4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4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5" name="Google Shape;45;p4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6" name="Google Shape;46;p4"/>
          <p:cNvSpPr txBox="1"/>
          <p:nvPr>
            <p:ph idx="1" type="body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47" name="Google Shape;47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oogle Shape;49;p5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50" name="Google Shape;50;p5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5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2" name="Google Shape;52;p5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53" name="Google Shape;53;p5"/>
          <p:cNvSpPr txBox="1"/>
          <p:nvPr>
            <p:ph idx="1" type="body"/>
          </p:nvPr>
        </p:nvSpPr>
        <p:spPr>
          <a:xfrm>
            <a:off x="1297500" y="1567550"/>
            <a:ext cx="34032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4" name="Google Shape;54;p5"/>
          <p:cNvSpPr txBox="1"/>
          <p:nvPr>
            <p:ph idx="2" type="body"/>
          </p:nvPr>
        </p:nvSpPr>
        <p:spPr>
          <a:xfrm>
            <a:off x="4933221" y="1567550"/>
            <a:ext cx="34032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5" name="Google Shape;5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Google Shape;57;p6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58" name="Google Shape;58;p6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" name="Google Shape;59;p6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0" name="Google Shape;60;p6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61" name="Google Shape;61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oogle Shape;63;p7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64" name="Google Shape;64;p7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7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6" name="Google Shape;66;p7"/>
          <p:cNvSpPr txBox="1"/>
          <p:nvPr>
            <p:ph type="title"/>
          </p:nvPr>
        </p:nvSpPr>
        <p:spPr>
          <a:xfrm>
            <a:off x="1297500" y="393750"/>
            <a:ext cx="3798900" cy="149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67" name="Google Shape;67;p7"/>
          <p:cNvSpPr txBox="1"/>
          <p:nvPr>
            <p:ph idx="1" type="body"/>
          </p:nvPr>
        </p:nvSpPr>
        <p:spPr>
          <a:xfrm>
            <a:off x="1297500" y="1972550"/>
            <a:ext cx="3798900" cy="241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8" name="Google Shape;68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8"/>
          <p:cNvGrpSpPr/>
          <p:nvPr/>
        </p:nvGrpSpPr>
        <p:grpSpPr>
          <a:xfrm>
            <a:off x="4406400" y="0"/>
            <a:ext cx="4737600" cy="5143500"/>
            <a:chOff x="4406400" y="0"/>
            <a:chExt cx="4737600" cy="5143500"/>
          </a:xfrm>
        </p:grpSpPr>
        <p:sp>
          <p:nvSpPr>
            <p:cNvPr id="71" name="Google Shape;71;p8"/>
            <p:cNvSpPr/>
            <p:nvPr/>
          </p:nvSpPr>
          <p:spPr>
            <a:xfrm rot="5400000">
              <a:off x="4407900" y="-1500"/>
              <a:ext cx="4734600" cy="4737600"/>
            </a:xfrm>
            <a:prstGeom prst="diagStripe">
              <a:avLst>
                <a:gd fmla="val 49469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8"/>
            <p:cNvSpPr/>
            <p:nvPr/>
          </p:nvSpPr>
          <p:spPr>
            <a:xfrm rot="5400000">
              <a:off x="4840825" y="6000"/>
              <a:ext cx="4298700" cy="4286700"/>
            </a:xfrm>
            <a:prstGeom prst="diagStripe">
              <a:avLst>
                <a:gd fmla="val 0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8"/>
            <p:cNvSpPr/>
            <p:nvPr/>
          </p:nvSpPr>
          <p:spPr>
            <a:xfrm rot="-5400000">
              <a:off x="5618399" y="123664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8"/>
            <p:cNvSpPr/>
            <p:nvPr/>
          </p:nvSpPr>
          <p:spPr>
            <a:xfrm flipH="1">
              <a:off x="5849857" y="144407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8"/>
            <p:cNvSpPr/>
            <p:nvPr/>
          </p:nvSpPr>
          <p:spPr>
            <a:xfrm rot="-5400000">
              <a:off x="5987081" y="246974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8"/>
            <p:cNvSpPr/>
            <p:nvPr/>
          </p:nvSpPr>
          <p:spPr>
            <a:xfrm flipH="1">
              <a:off x="6222115" y="267717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8"/>
            <p:cNvSpPr/>
            <p:nvPr/>
          </p:nvSpPr>
          <p:spPr>
            <a:xfrm rot="-5400000">
              <a:off x="6675341" y="1862244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8"/>
            <p:cNvSpPr/>
            <p:nvPr/>
          </p:nvSpPr>
          <p:spPr>
            <a:xfrm flipH="1">
              <a:off x="6908099" y="206968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8"/>
            <p:cNvSpPr/>
            <p:nvPr/>
          </p:nvSpPr>
          <p:spPr>
            <a:xfrm rot="-5400000">
              <a:off x="6861141" y="247808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8"/>
            <p:cNvSpPr/>
            <p:nvPr/>
          </p:nvSpPr>
          <p:spPr>
            <a:xfrm flipH="1">
              <a:off x="7965266" y="269319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8"/>
            <p:cNvSpPr/>
            <p:nvPr/>
          </p:nvSpPr>
          <p:spPr>
            <a:xfrm flipH="1">
              <a:off x="8145082" y="330903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8"/>
            <p:cNvSpPr/>
            <p:nvPr/>
          </p:nvSpPr>
          <p:spPr>
            <a:xfrm rot="-5400000">
              <a:off x="7047599" y="309534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8"/>
            <p:cNvSpPr/>
            <p:nvPr/>
          </p:nvSpPr>
          <p:spPr>
            <a:xfrm flipH="1">
              <a:off x="7276649" y="330278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8"/>
            <p:cNvSpPr/>
            <p:nvPr/>
          </p:nvSpPr>
          <p:spPr>
            <a:xfrm rot="-5400000">
              <a:off x="7227414" y="37111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8"/>
            <p:cNvSpPr/>
            <p:nvPr/>
          </p:nvSpPr>
          <p:spPr>
            <a:xfrm flipH="1">
              <a:off x="7462448" y="391862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8"/>
            <p:cNvSpPr/>
            <p:nvPr/>
          </p:nvSpPr>
          <p:spPr>
            <a:xfrm rot="-5400000">
              <a:off x="8102491" y="371885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8"/>
            <p:cNvSpPr/>
            <p:nvPr/>
          </p:nvSpPr>
          <p:spPr>
            <a:xfrm flipH="1">
              <a:off x="8334533" y="3926292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8"/>
            <p:cNvSpPr/>
            <p:nvPr/>
          </p:nvSpPr>
          <p:spPr>
            <a:xfrm rot="-5400000">
              <a:off x="8288290" y="433470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9" name="Google Shape;89;p8"/>
          <p:cNvSpPr txBox="1"/>
          <p:nvPr>
            <p:ph type="title"/>
          </p:nvPr>
        </p:nvSpPr>
        <p:spPr>
          <a:xfrm>
            <a:off x="823850" y="866775"/>
            <a:ext cx="4587000" cy="3521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0" name="Google Shape;90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Google Shape;92;p9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93" name="Google Shape;93;p9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9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5" name="Google Shape;95;p9"/>
          <p:cNvSpPr txBox="1"/>
          <p:nvPr>
            <p:ph type="title"/>
          </p:nvPr>
        </p:nvSpPr>
        <p:spPr>
          <a:xfrm>
            <a:off x="1297500" y="1658325"/>
            <a:ext cx="3036300" cy="175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96" name="Google Shape;96;p9"/>
          <p:cNvSpPr txBox="1"/>
          <p:nvPr>
            <p:ph idx="1" type="subTitle"/>
          </p:nvPr>
        </p:nvSpPr>
        <p:spPr>
          <a:xfrm>
            <a:off x="1297500" y="3538000"/>
            <a:ext cx="3036300" cy="50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  <p:sp>
        <p:nvSpPr>
          <p:cNvPr id="97" name="Google Shape;97;p9"/>
          <p:cNvSpPr txBox="1"/>
          <p:nvPr>
            <p:ph idx="2" type="body"/>
          </p:nvPr>
        </p:nvSpPr>
        <p:spPr>
          <a:xfrm>
            <a:off x="4648200" y="1696600"/>
            <a:ext cx="3676800" cy="234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98" name="Google Shape;98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oogle Shape;100;p10"/>
          <p:cNvGrpSpPr/>
          <p:nvPr/>
        </p:nvGrpSpPr>
        <p:grpSpPr>
          <a:xfrm>
            <a:off x="0" y="4128572"/>
            <a:ext cx="698925" cy="684657"/>
            <a:chOff x="0" y="3785672"/>
            <a:chExt cx="698925" cy="684657"/>
          </a:xfrm>
        </p:grpSpPr>
        <p:sp>
          <p:nvSpPr>
            <p:cNvPr id="101" name="Google Shape;101;p10"/>
            <p:cNvSpPr/>
            <p:nvPr/>
          </p:nvSpPr>
          <p:spPr>
            <a:xfrm rot="-5400000">
              <a:off x="0" y="3785672"/>
              <a:ext cx="544800" cy="544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10"/>
            <p:cNvSpPr/>
            <p:nvPr/>
          </p:nvSpPr>
          <p:spPr>
            <a:xfrm flipH="1">
              <a:off x="154125" y="3925529"/>
              <a:ext cx="544800" cy="544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3" name="Google Shape;103;p10"/>
          <p:cNvSpPr txBox="1"/>
          <p:nvPr>
            <p:ph idx="1" type="body"/>
          </p:nvPr>
        </p:nvSpPr>
        <p:spPr>
          <a:xfrm>
            <a:off x="812725" y="4305375"/>
            <a:ext cx="6936000" cy="52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104" name="Google Shape;10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Google Shape;106;p11"/>
          <p:cNvGrpSpPr/>
          <p:nvPr/>
        </p:nvGrpSpPr>
        <p:grpSpPr>
          <a:xfrm>
            <a:off x="4406400" y="0"/>
            <a:ext cx="4737600" cy="5143065"/>
            <a:chOff x="4406400" y="0"/>
            <a:chExt cx="4737600" cy="5143065"/>
          </a:xfrm>
        </p:grpSpPr>
        <p:sp>
          <p:nvSpPr>
            <p:cNvPr id="107" name="Google Shape;107;p11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fmla="val 49469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11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fmla="val 0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11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11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11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11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1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1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11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11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1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1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11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11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11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11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11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11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5" name="Google Shape;125;p11"/>
          <p:cNvSpPr txBox="1"/>
          <p:nvPr>
            <p:ph hasCustomPrompt="1" type="title"/>
          </p:nvPr>
        </p:nvSpPr>
        <p:spPr>
          <a:xfrm>
            <a:off x="823850" y="1284675"/>
            <a:ext cx="47760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126" name="Google Shape;126;p11"/>
          <p:cNvSpPr txBox="1"/>
          <p:nvPr>
            <p:ph idx="1" type="body"/>
          </p:nvPr>
        </p:nvSpPr>
        <p:spPr>
          <a:xfrm>
            <a:off x="823850" y="2643124"/>
            <a:ext cx="4776000" cy="121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27" name="Google Shape;12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focus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Lato"/>
              <a:buChar char="●"/>
              <a:defRPr sz="1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2984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984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984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●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984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2984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2984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●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2984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2984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7.png"/><Relationship Id="rId4" Type="http://schemas.openxmlformats.org/officeDocument/2006/relationships/hyperlink" Target="https://shop.kurupet.com/login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5.png"/><Relationship Id="rId4" Type="http://schemas.openxmlformats.org/officeDocument/2006/relationships/hyperlink" Target="https://shop.kurupet.com/store-info" TargetMode="External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1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png"/><Relationship Id="rId4" Type="http://schemas.openxmlformats.org/officeDocument/2006/relationships/image" Target="../media/image3.png"/><Relationship Id="rId5" Type="http://schemas.openxmlformats.org/officeDocument/2006/relationships/image" Target="../media/image2.png"/><Relationship Id="rId6" Type="http://schemas.openxmlformats.org/officeDocument/2006/relationships/hyperlink" Target="https://shop.kurupet.com/services" TargetMode="External"/><Relationship Id="rId7" Type="http://schemas.openxmlformats.org/officeDocument/2006/relationships/image" Target="../media/image1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png"/><Relationship Id="rId4" Type="http://schemas.openxmlformats.org/officeDocument/2006/relationships/image" Target="../media/image7.png"/><Relationship Id="rId5" Type="http://schemas.openxmlformats.org/officeDocument/2006/relationships/hyperlink" Target="https://shop.kurupet.com/" TargetMode="External"/><Relationship Id="rId6" Type="http://schemas.openxmlformats.org/officeDocument/2006/relationships/image" Target="../media/image1.png"/><Relationship Id="rId7" Type="http://schemas.openxmlformats.org/officeDocument/2006/relationships/image" Target="../media/image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6.png"/><Relationship Id="rId4" Type="http://schemas.openxmlformats.org/officeDocument/2006/relationships/image" Target="../media/image13.png"/><Relationship Id="rId5" Type="http://schemas.openxmlformats.org/officeDocument/2006/relationships/hyperlink" Target="https://shop.kurupet.com/chats" TargetMode="External"/><Relationship Id="rId6" Type="http://schemas.openxmlformats.org/officeDocument/2006/relationships/image" Target="../media/image52.png"/><Relationship Id="rId7" Type="http://schemas.openxmlformats.org/officeDocument/2006/relationships/image" Target="../media/image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2.png"/><Relationship Id="rId4" Type="http://schemas.openxmlformats.org/officeDocument/2006/relationships/hyperlink" Target="https://shop.kurupet.com/chats" TargetMode="External"/><Relationship Id="rId5" Type="http://schemas.openxmlformats.org/officeDocument/2006/relationships/image" Target="../media/image14.png"/><Relationship Id="rId6" Type="http://schemas.openxmlformats.org/officeDocument/2006/relationships/image" Target="../media/image8.png"/><Relationship Id="rId7" Type="http://schemas.openxmlformats.org/officeDocument/2006/relationships/image" Target="../media/image19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7.png"/><Relationship Id="rId4" Type="http://schemas.openxmlformats.org/officeDocument/2006/relationships/image" Target="../media/image35.png"/><Relationship Id="rId5" Type="http://schemas.openxmlformats.org/officeDocument/2006/relationships/image" Target="../media/image43.png"/><Relationship Id="rId6" Type="http://schemas.openxmlformats.org/officeDocument/2006/relationships/hyperlink" Target="https://shop.kurupet.com/estimates" TargetMode="Externa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0.png"/><Relationship Id="rId4" Type="http://schemas.openxmlformats.org/officeDocument/2006/relationships/image" Target="../media/image22.png"/><Relationship Id="rId5" Type="http://schemas.openxmlformats.org/officeDocument/2006/relationships/hyperlink" Target="https://shop.kurupet.com/reservations" TargetMode="External"/><Relationship Id="rId6" Type="http://schemas.openxmlformats.org/officeDocument/2006/relationships/image" Target="../media/image2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4.png"/><Relationship Id="rId4" Type="http://schemas.openxmlformats.org/officeDocument/2006/relationships/hyperlink" Target="https://shop.kurupet.com/reservations" TargetMode="External"/><Relationship Id="rId5" Type="http://schemas.openxmlformats.org/officeDocument/2006/relationships/image" Target="../media/image54.png"/><Relationship Id="rId6" Type="http://schemas.openxmlformats.org/officeDocument/2006/relationships/image" Target="../media/image26.png"/><Relationship Id="rId7" Type="http://schemas.openxmlformats.org/officeDocument/2006/relationships/image" Target="../media/image2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8.png"/><Relationship Id="rId4" Type="http://schemas.openxmlformats.org/officeDocument/2006/relationships/image" Target="../media/image24.png"/><Relationship Id="rId5" Type="http://schemas.openxmlformats.org/officeDocument/2006/relationships/image" Target="../media/image23.png"/><Relationship Id="rId6" Type="http://schemas.openxmlformats.org/officeDocument/2006/relationships/hyperlink" Target="https://shop.kurupet.com/reservations" TargetMode="External"/><Relationship Id="rId7" Type="http://schemas.openxmlformats.org/officeDocument/2006/relationships/image" Target="../media/image3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0.png"/><Relationship Id="rId4" Type="http://schemas.openxmlformats.org/officeDocument/2006/relationships/image" Target="../media/image33.png"/><Relationship Id="rId5" Type="http://schemas.openxmlformats.org/officeDocument/2006/relationships/hyperlink" Target="https://shop.kurupet.com/reservations" TargetMode="External"/><Relationship Id="rId6" Type="http://schemas.openxmlformats.org/officeDocument/2006/relationships/image" Target="../media/image25.png"/><Relationship Id="rId7" Type="http://schemas.openxmlformats.org/officeDocument/2006/relationships/image" Target="../media/image3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s://shop.kurupet.com/reservations" TargetMode="External"/><Relationship Id="rId4" Type="http://schemas.openxmlformats.org/officeDocument/2006/relationships/image" Target="../media/image36.png"/><Relationship Id="rId5" Type="http://schemas.openxmlformats.org/officeDocument/2006/relationships/image" Target="../media/image47.png"/><Relationship Id="rId6" Type="http://schemas.openxmlformats.org/officeDocument/2006/relationships/image" Target="../media/image37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2.png"/><Relationship Id="rId4" Type="http://schemas.openxmlformats.org/officeDocument/2006/relationships/hyperlink" Target="https://shop.kurupet.com/repair-history" TargetMode="External"/><Relationship Id="rId5" Type="http://schemas.openxmlformats.org/officeDocument/2006/relationships/image" Target="../media/image38.png"/><Relationship Id="rId6" Type="http://schemas.openxmlformats.org/officeDocument/2006/relationships/image" Target="../media/image39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50.png"/><Relationship Id="rId4" Type="http://schemas.openxmlformats.org/officeDocument/2006/relationships/hyperlink" Target="https://shop.kurupet.com/works" TargetMode="External"/><Relationship Id="rId5" Type="http://schemas.openxmlformats.org/officeDocument/2006/relationships/image" Target="../media/image41.png"/><Relationship Id="rId6" Type="http://schemas.openxmlformats.org/officeDocument/2006/relationships/image" Target="../media/image45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4.png"/><Relationship Id="rId4" Type="http://schemas.openxmlformats.org/officeDocument/2006/relationships/hyperlink" Target="https://shop.kurupet.com/coupons" TargetMode="External"/><Relationship Id="rId5" Type="http://schemas.openxmlformats.org/officeDocument/2006/relationships/image" Target="../media/image40.png"/><Relationship Id="rId6" Type="http://schemas.openxmlformats.org/officeDocument/2006/relationships/image" Target="../media/image46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9.png"/><Relationship Id="rId4" Type="http://schemas.openxmlformats.org/officeDocument/2006/relationships/image" Target="../media/image48.png"/><Relationship Id="rId5" Type="http://schemas.openxmlformats.org/officeDocument/2006/relationships/hyperlink" Target="https://shop.kurupet.com/reviews" TargetMode="Externa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53.png"/><Relationship Id="rId4" Type="http://schemas.openxmlformats.org/officeDocument/2006/relationships/image" Target="../media/image51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3"/>
          <p:cNvSpPr txBox="1"/>
          <p:nvPr>
            <p:ph type="ctrTitle"/>
          </p:nvPr>
        </p:nvSpPr>
        <p:spPr>
          <a:xfrm>
            <a:off x="3537150" y="1578400"/>
            <a:ext cx="5017500" cy="1578900"/>
          </a:xfrm>
          <a:prstGeom prst="rect">
            <a:avLst/>
          </a:prstGeom>
          <a:solidFill>
            <a:schemeClr val="dk1"/>
          </a:solidFill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/>
              <a:t>くるぺっと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/>
              <a:t>店舗側マニュアル</a:t>
            </a:r>
            <a:endParaRPr/>
          </a:p>
        </p:txBody>
      </p:sp>
      <p:sp>
        <p:nvSpPr>
          <p:cNvPr id="135" name="Google Shape;135;p13"/>
          <p:cNvSpPr txBox="1"/>
          <p:nvPr>
            <p:ph idx="1" type="subTitle"/>
          </p:nvPr>
        </p:nvSpPr>
        <p:spPr>
          <a:xfrm>
            <a:off x="5083950" y="3924925"/>
            <a:ext cx="3470700" cy="50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4"/>
          <p:cNvSpPr txBox="1"/>
          <p:nvPr>
            <p:ph type="title"/>
          </p:nvPr>
        </p:nvSpPr>
        <p:spPr>
          <a:xfrm>
            <a:off x="1155550" y="144000"/>
            <a:ext cx="7435200" cy="52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ja" sz="2000"/>
              <a:t>目録</a:t>
            </a:r>
            <a:endParaRPr b="1" sz="2000"/>
          </a:p>
        </p:txBody>
      </p:sp>
      <p:sp>
        <p:nvSpPr>
          <p:cNvPr id="141" name="Google Shape;141;p14"/>
          <p:cNvSpPr txBox="1"/>
          <p:nvPr>
            <p:ph idx="1" type="body"/>
          </p:nvPr>
        </p:nvSpPr>
        <p:spPr>
          <a:xfrm>
            <a:off x="1155550" y="667800"/>
            <a:ext cx="7179300" cy="415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5"/>
              <a:buNone/>
            </a:pPr>
            <a:r>
              <a:rPr b="1" lang="ja" sz="1000">
                <a:latin typeface="Courier New"/>
                <a:ea typeface="Courier New"/>
                <a:cs typeface="Courier New"/>
                <a:sym typeface="Courier New"/>
              </a:rPr>
              <a:t>１．初期設定（システム利用開始の準備） </a:t>
            </a:r>
            <a:endParaRPr b="1" sz="1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75"/>
              <a:buNone/>
            </a:pPr>
            <a:r>
              <a:rPr lang="ja" sz="900">
                <a:latin typeface="Courier New"/>
                <a:ea typeface="Courier New"/>
                <a:cs typeface="Courier New"/>
                <a:sym typeface="Courier New"/>
              </a:rPr>
              <a:t>1.1　初回ログインとパスワード変更</a:t>
            </a:r>
            <a:endParaRPr sz="9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75"/>
              <a:buNone/>
            </a:pPr>
            <a:r>
              <a:rPr lang="ja" sz="900">
                <a:latin typeface="Courier New"/>
                <a:ea typeface="Courier New"/>
                <a:cs typeface="Courier New"/>
                <a:sym typeface="Courier New"/>
              </a:rPr>
              <a:t>1.2　店舗情報の登録</a:t>
            </a:r>
            <a:endParaRPr sz="9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75"/>
              <a:buNone/>
            </a:pPr>
            <a:r>
              <a:rPr lang="ja" sz="900">
                <a:latin typeface="Courier New"/>
                <a:ea typeface="Courier New"/>
                <a:cs typeface="Courier New"/>
                <a:sym typeface="Courier New"/>
              </a:rPr>
              <a:t>1.3　作業カテゴリの登録</a:t>
            </a:r>
            <a:endParaRPr sz="9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75"/>
              <a:buNone/>
            </a:pPr>
            <a:r>
              <a:rPr b="1" lang="ja" sz="1000">
                <a:latin typeface="Courier New"/>
                <a:ea typeface="Courier New"/>
                <a:cs typeface="Courier New"/>
                <a:sym typeface="Courier New"/>
              </a:rPr>
              <a:t>２．基本操作と業務フロー </a:t>
            </a:r>
            <a:endParaRPr b="1" sz="1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75"/>
              <a:buNone/>
            </a:pPr>
            <a:r>
              <a:rPr lang="ja" sz="900">
                <a:latin typeface="Courier New"/>
                <a:ea typeface="Courier New"/>
                <a:cs typeface="Courier New"/>
                <a:sym typeface="Courier New"/>
              </a:rPr>
              <a:t>2.1　ダッシュボードと通知</a:t>
            </a:r>
            <a:endParaRPr sz="9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75"/>
              <a:buNone/>
            </a:pPr>
            <a:r>
              <a:rPr lang="ja" sz="900">
                <a:latin typeface="Courier New"/>
                <a:ea typeface="Courier New"/>
                <a:cs typeface="Courier New"/>
                <a:sym typeface="Courier New"/>
              </a:rPr>
              <a:t>2.2　チャットの基本操作  （1）新着を確認する   （2）内容を確認して対応する</a:t>
            </a:r>
            <a:endParaRPr sz="9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75"/>
              <a:buNone/>
            </a:pPr>
            <a:r>
              <a:rPr lang="ja" sz="900">
                <a:latin typeface="Courier New"/>
                <a:ea typeface="Courier New"/>
                <a:cs typeface="Courier New"/>
                <a:sym typeface="Courier New"/>
              </a:rPr>
              <a:t>2.3　概算見積の提示（システム見積）</a:t>
            </a:r>
            <a:endParaRPr sz="9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75"/>
              <a:buNone/>
            </a:pPr>
            <a:r>
              <a:rPr lang="ja" sz="900">
                <a:latin typeface="Courier New"/>
                <a:ea typeface="Courier New"/>
                <a:cs typeface="Courier New"/>
                <a:sym typeface="Courier New"/>
              </a:rPr>
              <a:t>2.4　予約・作業管理（日時の承認と調整）</a:t>
            </a:r>
            <a:endParaRPr sz="9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75"/>
              <a:buNone/>
            </a:pPr>
            <a:r>
              <a:rPr lang="ja" sz="900">
                <a:latin typeface="Courier New"/>
                <a:ea typeface="Courier New"/>
                <a:cs typeface="Courier New"/>
                <a:sym typeface="Courier New"/>
              </a:rPr>
              <a:t>2.5　予約確認と正式見積の提示（請負契約）</a:t>
            </a:r>
            <a:endParaRPr sz="9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75"/>
              <a:buNone/>
            </a:pPr>
            <a:r>
              <a:rPr lang="ja" sz="900">
                <a:latin typeface="Courier New"/>
                <a:ea typeface="Courier New"/>
                <a:cs typeface="Courier New"/>
                <a:sym typeface="Courier New"/>
              </a:rPr>
              <a:t>2.6　予約・作業管理（ステータス更新と中断・再開）</a:t>
            </a:r>
            <a:endParaRPr sz="9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75"/>
              <a:buNone/>
            </a:pPr>
            <a:r>
              <a:rPr lang="ja" sz="900">
                <a:latin typeface="Courier New"/>
                <a:ea typeface="Courier New"/>
                <a:cs typeface="Courier New"/>
                <a:sym typeface="Courier New"/>
              </a:rPr>
              <a:t>2.7　請求作成と支払い案内  （1）OCR伝票登録と請求作成   （2）支払いQRコード・URL生成</a:t>
            </a:r>
            <a:endParaRPr sz="9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75"/>
              <a:buNone/>
            </a:pPr>
            <a:r>
              <a:rPr lang="ja" sz="900">
                <a:latin typeface="Courier New"/>
                <a:ea typeface="Courier New"/>
                <a:cs typeface="Courier New"/>
                <a:sym typeface="Courier New"/>
              </a:rPr>
              <a:t>2.8　修理履歴の確認</a:t>
            </a:r>
            <a:endParaRPr sz="9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75"/>
              <a:buNone/>
            </a:pPr>
            <a:r>
              <a:rPr lang="ja" sz="900">
                <a:latin typeface="Courier New"/>
                <a:ea typeface="Courier New"/>
                <a:cs typeface="Courier New"/>
                <a:sym typeface="Courier New"/>
              </a:rPr>
              <a:t>2.9　作業実績の登録</a:t>
            </a:r>
            <a:endParaRPr sz="9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75"/>
              <a:buNone/>
            </a:pPr>
            <a:r>
              <a:rPr lang="ja" sz="900">
                <a:latin typeface="Courier New"/>
                <a:ea typeface="Courier New"/>
                <a:cs typeface="Courier New"/>
                <a:sym typeface="Courier New"/>
              </a:rPr>
              <a:t>2.10　クーポンの発行</a:t>
            </a:r>
            <a:endParaRPr sz="9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75"/>
              <a:buNone/>
            </a:pPr>
            <a:r>
              <a:rPr lang="ja" sz="900">
                <a:latin typeface="Courier New"/>
                <a:ea typeface="Courier New"/>
                <a:cs typeface="Courier New"/>
                <a:sym typeface="Courier New"/>
              </a:rPr>
              <a:t>2.11　レビューへの返信</a:t>
            </a:r>
            <a:endParaRPr sz="9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75"/>
              <a:buNone/>
            </a:pPr>
            <a:r>
              <a:rPr lang="ja" sz="900">
                <a:latin typeface="Courier New"/>
                <a:ea typeface="Courier New"/>
                <a:cs typeface="Courier New"/>
                <a:sym typeface="Courier New"/>
              </a:rPr>
              <a:t>2.12　アカウント設定</a:t>
            </a:r>
            <a:endParaRPr sz="9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75"/>
              <a:buNone/>
            </a:pPr>
            <a:r>
              <a:rPr b="1" lang="ja" sz="1000">
                <a:latin typeface="Courier New"/>
                <a:ea typeface="Courier New"/>
                <a:cs typeface="Courier New"/>
                <a:sym typeface="Courier New"/>
              </a:rPr>
              <a:t>３．システム運用上の注意点</a:t>
            </a:r>
            <a:endParaRPr b="1" sz="1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75"/>
              <a:buNone/>
            </a:pPr>
            <a:r>
              <a:rPr lang="ja" sz="900">
                <a:latin typeface="Courier New"/>
                <a:ea typeface="Courier New"/>
                <a:cs typeface="Courier New"/>
                <a:sym typeface="Courier New"/>
              </a:rPr>
              <a:t>3.1　請求トラブルを防ぐための重要ルール</a:t>
            </a:r>
            <a:endParaRPr sz="9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75"/>
              <a:buNone/>
            </a:pPr>
            <a:r>
              <a:rPr lang="ja" sz="900">
                <a:latin typeface="Courier New"/>
                <a:ea typeface="Courier New"/>
                <a:cs typeface="Courier New"/>
                <a:sym typeface="Courier New"/>
              </a:rPr>
              <a:t>3.2　ステータス更新と決済アラートの確認</a:t>
            </a:r>
            <a:endParaRPr sz="9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SzPts val="275"/>
              <a:buNone/>
            </a:pPr>
            <a:r>
              <a:t/>
            </a:r>
            <a:endParaRPr sz="9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5"/>
          <p:cNvSpPr txBox="1"/>
          <p:nvPr>
            <p:ph type="title"/>
          </p:nvPr>
        </p:nvSpPr>
        <p:spPr>
          <a:xfrm>
            <a:off x="311700" y="340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65132"/>
              <a:buFont typeface="Arial"/>
              <a:buNone/>
            </a:pPr>
            <a:r>
              <a:rPr b="1" lang="ja" sz="1520"/>
              <a:t>1.1　初回ログインとパスワード変更</a:t>
            </a:r>
            <a:endParaRPr b="1" sz="152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ct val="90000"/>
              <a:buNone/>
            </a:pPr>
            <a:r>
              <a:rPr lang="ja" sz="1100"/>
              <a:t>運営事務局からアカウント招待メールが届いたら、以下の手順で初期設定を行います。</a:t>
            </a:r>
            <a:endParaRPr sz="1100"/>
          </a:p>
        </p:txBody>
      </p:sp>
      <p:sp>
        <p:nvSpPr>
          <p:cNvPr id="147" name="Google Shape;147;p15"/>
          <p:cNvSpPr txBox="1"/>
          <p:nvPr>
            <p:ph idx="1" type="body"/>
          </p:nvPr>
        </p:nvSpPr>
        <p:spPr>
          <a:xfrm>
            <a:off x="311700" y="4287600"/>
            <a:ext cx="8520600" cy="77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ja" sz="900"/>
              <a:t>1. </a:t>
            </a:r>
            <a:r>
              <a:rPr b="1" lang="ja" sz="900"/>
              <a:t>初回パスワード設定</a:t>
            </a:r>
            <a:r>
              <a:rPr lang="ja" sz="900"/>
              <a:t>：</a:t>
            </a:r>
            <a:r>
              <a:rPr lang="ja" sz="900"/>
              <a:t>メール内のURLを開き、新しいパスワードを設定します。セキュリティ確保のため、必ず「英文字と数字の両方」を含め、「8文字以上32文字以内」で入力してください（記号も使用可能です）。</a:t>
            </a:r>
            <a:endParaRPr sz="900"/>
          </a:p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ja" sz="900"/>
              <a:t>2. </a:t>
            </a:r>
            <a:r>
              <a:rPr b="1" lang="ja" sz="900"/>
              <a:t>ログイン</a:t>
            </a:r>
            <a:r>
              <a:rPr lang="ja" sz="900"/>
              <a:t>：設定後、ログイン画面にてメールアドレスとパスワードを入力してログインします。 ※ パスワードを忘れた場合は、ログイン画面下部の「パスワード初期化」からいつでも再設定が可能です。</a:t>
            </a:r>
            <a:endParaRPr sz="900"/>
          </a:p>
        </p:txBody>
      </p:sp>
      <p:pic>
        <p:nvPicPr>
          <p:cNvPr id="148" name="Google Shape;14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94100" y="657223"/>
            <a:ext cx="4752776" cy="3270976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15"/>
          <p:cNvSpPr txBox="1"/>
          <p:nvPr/>
        </p:nvSpPr>
        <p:spPr>
          <a:xfrm>
            <a:off x="6144000" y="0"/>
            <a:ext cx="30000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100" u="sng">
                <a:solidFill>
                  <a:schemeClr val="hlink"/>
                </a:solidFill>
                <a:hlinkClick r:id="rId4"/>
              </a:rPr>
              <a:t>ログイン｜くるぺっと店舗管理</a:t>
            </a:r>
            <a:r>
              <a:rPr lang="ja" sz="1100">
                <a:solidFill>
                  <a:schemeClr val="dk1"/>
                </a:solidFill>
              </a:rPr>
              <a:t> 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6"/>
          <p:cNvSpPr txBox="1"/>
          <p:nvPr>
            <p:ph type="title"/>
          </p:nvPr>
        </p:nvSpPr>
        <p:spPr>
          <a:xfrm>
            <a:off x="311700" y="340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ja" sz="1320"/>
              <a:t>1.2　店舗情報の登録（営業時間、紹介文など）</a:t>
            </a:r>
            <a:endParaRPr b="1" sz="132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ja" sz="1009"/>
              <a:t>ユーザーのアプリ上に表示される、貴店の顔となる基本情報を設定します。</a:t>
            </a:r>
            <a:endParaRPr sz="1009"/>
          </a:p>
        </p:txBody>
      </p:sp>
      <p:sp>
        <p:nvSpPr>
          <p:cNvPr id="155" name="Google Shape;155;p16"/>
          <p:cNvSpPr txBox="1"/>
          <p:nvPr>
            <p:ph idx="1" type="body"/>
          </p:nvPr>
        </p:nvSpPr>
        <p:spPr>
          <a:xfrm>
            <a:off x="311700" y="4287600"/>
            <a:ext cx="8520600" cy="77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ja" sz="900"/>
              <a:t>1. </a:t>
            </a:r>
            <a:r>
              <a:rPr b="1" lang="ja" sz="900"/>
              <a:t>基本情報</a:t>
            </a:r>
            <a:r>
              <a:rPr lang="ja" sz="900"/>
              <a:t>：左メニュー「店舗情報」から「編集」を押し、必須項目（店舗名、営業時間、定休日、郵便番号、住所）を入力します。営業時間は開始と終了が同じにならないよう注意してください。</a:t>
            </a:r>
            <a:endParaRPr sz="900"/>
          </a:p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ja" sz="900"/>
              <a:t>2. </a:t>
            </a:r>
            <a:r>
              <a:rPr b="1" lang="ja" sz="900"/>
              <a:t>画像の登録</a:t>
            </a:r>
            <a:r>
              <a:rPr lang="ja" sz="900"/>
              <a:t>: メイン画像（1枚）と、その他画像（最大9枚）をアップロードできます。1枚あたり最大5MBまでのJPEG/PNG/WEBP形式に対応しています。</a:t>
            </a:r>
            <a:endParaRPr sz="900"/>
          </a:p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ja" sz="900"/>
              <a:t>3. </a:t>
            </a:r>
            <a:r>
              <a:rPr b="1" lang="ja" sz="900"/>
              <a:t>カレンダー設定</a:t>
            </a:r>
            <a:r>
              <a:rPr lang="ja" sz="900"/>
              <a:t>: 定休日以外の臨時休業日は、「個別設定」ボタンからカレンダーを開いて該当する日付をタップして登録します（最大50件まで）。</a:t>
            </a:r>
            <a:endParaRPr sz="900"/>
          </a:p>
        </p:txBody>
      </p:sp>
      <p:pic>
        <p:nvPicPr>
          <p:cNvPr id="156" name="Google Shape;15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28301" y="759150"/>
            <a:ext cx="3903998" cy="27428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7" name="Google Shape;157;p16"/>
          <p:cNvCxnSpPr>
            <a:stCxn id="158" idx="2"/>
          </p:cNvCxnSpPr>
          <p:nvPr/>
        </p:nvCxnSpPr>
        <p:spPr>
          <a:xfrm>
            <a:off x="8153670" y="708000"/>
            <a:ext cx="192900" cy="11076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59" name="Google Shape;159;p16"/>
          <p:cNvSpPr txBox="1"/>
          <p:nvPr/>
        </p:nvSpPr>
        <p:spPr>
          <a:xfrm>
            <a:off x="6144000" y="0"/>
            <a:ext cx="30000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100" u="sng">
                <a:solidFill>
                  <a:schemeClr val="hlink"/>
                </a:solidFill>
                <a:hlinkClick r:id="rId4"/>
              </a:rPr>
              <a:t>店舗情報｜くるぺっと店舗管理</a:t>
            </a:r>
            <a:r>
              <a:rPr lang="ja" sz="1100">
                <a:solidFill>
                  <a:schemeClr val="dk1"/>
                </a:solidFill>
              </a:rPr>
              <a:t> </a:t>
            </a:r>
            <a:endParaRPr/>
          </a:p>
        </p:txBody>
      </p:sp>
      <p:pic>
        <p:nvPicPr>
          <p:cNvPr id="160" name="Google Shape;160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1703" y="3787212"/>
            <a:ext cx="1583472" cy="35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615590" y="354000"/>
            <a:ext cx="1076160" cy="35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92025" y="708000"/>
            <a:ext cx="4688648" cy="24622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2" name="Google Shape;162;p16"/>
          <p:cNvCxnSpPr>
            <a:stCxn id="160" idx="0"/>
          </p:cNvCxnSpPr>
          <p:nvPr/>
        </p:nvCxnSpPr>
        <p:spPr>
          <a:xfrm rot="10800000">
            <a:off x="561039" y="2604912"/>
            <a:ext cx="542400" cy="11823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7"/>
          <p:cNvSpPr txBox="1"/>
          <p:nvPr>
            <p:ph type="title"/>
          </p:nvPr>
        </p:nvSpPr>
        <p:spPr>
          <a:xfrm>
            <a:off x="311700" y="340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</a:pPr>
            <a:r>
              <a:rPr b="1" lang="ja" sz="1320"/>
              <a:t>1.3　作業カテゴリの登録</a:t>
            </a:r>
            <a:endParaRPr b="1" sz="132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ja" sz="1009"/>
              <a:t>自店舗で対応可能な修理メニューを登録します。この設定が、後の「見積作成」時の選択肢に直結します。</a:t>
            </a:r>
            <a:endParaRPr sz="1009"/>
          </a:p>
        </p:txBody>
      </p:sp>
      <p:sp>
        <p:nvSpPr>
          <p:cNvPr id="168" name="Google Shape;168;p17"/>
          <p:cNvSpPr txBox="1"/>
          <p:nvPr>
            <p:ph idx="1" type="body"/>
          </p:nvPr>
        </p:nvSpPr>
        <p:spPr>
          <a:xfrm>
            <a:off x="311700" y="4287600"/>
            <a:ext cx="8520600" cy="77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ja" sz="900"/>
              <a:t>1. </a:t>
            </a:r>
            <a:r>
              <a:rPr b="1" lang="ja" sz="900"/>
              <a:t>新規登録</a:t>
            </a:r>
            <a:r>
              <a:rPr lang="ja" sz="900"/>
              <a:t>：</a:t>
            </a:r>
            <a:r>
              <a:rPr lang="ja" sz="900"/>
              <a:t>左メニュー「作業カテゴリ登録」から「新規登録」を押します。</a:t>
            </a:r>
            <a:endParaRPr sz="900"/>
          </a:p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ja" sz="900"/>
              <a:t>2. </a:t>
            </a:r>
            <a:r>
              <a:rPr b="1" lang="ja" sz="900"/>
              <a:t>カテゴリ選択</a:t>
            </a:r>
            <a:r>
              <a:rPr lang="ja" sz="900"/>
              <a:t>：</a:t>
            </a:r>
            <a:r>
              <a:rPr lang="ja" sz="900"/>
              <a:t>タブを切り替えながら、対応できる大・中・小カテゴリを追加していきます。</a:t>
            </a:r>
            <a:endParaRPr sz="900"/>
          </a:p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ja" sz="900"/>
              <a:t>3. </a:t>
            </a:r>
            <a:r>
              <a:rPr b="1" lang="ja" sz="900"/>
              <a:t>メーカー</a:t>
            </a:r>
            <a:r>
              <a:rPr lang="ja" sz="900"/>
              <a:t>：</a:t>
            </a:r>
            <a:r>
              <a:rPr lang="ja" sz="900"/>
              <a:t>対応メーカーの設定: 全てのメーカーの車両に対応できる場合は「全メーカー」を選択し、特定のメーカー（トヨタのみ等）の場合はリストから該当メーカーを選んで保存します。</a:t>
            </a:r>
            <a:endParaRPr sz="900"/>
          </a:p>
        </p:txBody>
      </p:sp>
      <p:pic>
        <p:nvPicPr>
          <p:cNvPr id="169" name="Google Shape;169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11225" y="606740"/>
            <a:ext cx="4497252" cy="30761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606750"/>
            <a:ext cx="3899523" cy="2047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0275" y="2882900"/>
            <a:ext cx="3782375" cy="10385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2" name="Google Shape;172;p17"/>
          <p:cNvCxnSpPr/>
          <p:nvPr/>
        </p:nvCxnSpPr>
        <p:spPr>
          <a:xfrm flipH="1" rot="10800000">
            <a:off x="4050925" y="2859925"/>
            <a:ext cx="2962200" cy="2097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73" name="Google Shape;173;p17"/>
          <p:cNvSpPr txBox="1"/>
          <p:nvPr/>
        </p:nvSpPr>
        <p:spPr>
          <a:xfrm>
            <a:off x="6191625" y="0"/>
            <a:ext cx="30000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100" u="sng">
                <a:solidFill>
                  <a:schemeClr val="hlink"/>
                </a:solidFill>
                <a:hlinkClick r:id="rId6"/>
              </a:rPr>
              <a:t>作業カテゴリ登録｜くるぺっと店舗管理</a:t>
            </a:r>
            <a:r>
              <a:rPr lang="ja" sz="1100">
                <a:solidFill>
                  <a:schemeClr val="dk1"/>
                </a:solidFill>
              </a:rPr>
              <a:t> </a:t>
            </a:r>
            <a:endParaRPr/>
          </a:p>
        </p:txBody>
      </p:sp>
      <p:pic>
        <p:nvPicPr>
          <p:cNvPr id="174" name="Google Shape;174;p1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599950" y="2103492"/>
            <a:ext cx="1933825" cy="46825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5" name="Google Shape;175;p17"/>
          <p:cNvCxnSpPr>
            <a:stCxn id="174" idx="1"/>
          </p:cNvCxnSpPr>
          <p:nvPr/>
        </p:nvCxnSpPr>
        <p:spPr>
          <a:xfrm rot="10800000">
            <a:off x="1079150" y="1983919"/>
            <a:ext cx="520800" cy="3537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8"/>
          <p:cNvSpPr txBox="1"/>
          <p:nvPr>
            <p:ph type="title"/>
          </p:nvPr>
        </p:nvSpPr>
        <p:spPr>
          <a:xfrm>
            <a:off x="311700" y="340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ja" sz="1320"/>
              <a:t>2.1　ダッシュボードと通知</a:t>
            </a:r>
            <a:endParaRPr b="1" sz="132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ja" sz="1009"/>
              <a:t>ログイン直後に表示される、日々の業務の起点となる画面です。</a:t>
            </a:r>
            <a:endParaRPr sz="1009"/>
          </a:p>
        </p:txBody>
      </p:sp>
      <p:sp>
        <p:nvSpPr>
          <p:cNvPr id="181" name="Google Shape;181;p18"/>
          <p:cNvSpPr txBox="1"/>
          <p:nvPr>
            <p:ph idx="1" type="body"/>
          </p:nvPr>
        </p:nvSpPr>
        <p:spPr>
          <a:xfrm>
            <a:off x="311700" y="3898200"/>
            <a:ext cx="8520600" cy="116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ja" sz="1000">
                <a:solidFill>
                  <a:srgbClr val="F6B26B"/>
                </a:solidFill>
              </a:rPr>
              <a:t>【依頼対応の基本フロー】</a:t>
            </a:r>
            <a:endParaRPr b="1" sz="1000">
              <a:solidFill>
                <a:srgbClr val="F6B26B"/>
              </a:solidFill>
            </a:endParaRPr>
          </a:p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ja" sz="1000">
                <a:solidFill>
                  <a:srgbClr val="F6B26B"/>
                </a:solidFill>
              </a:rPr>
              <a:t>新着確認 → チャット内容の確認 → 見積・予約対応 → 作業・請求対応 </a:t>
            </a:r>
            <a:endParaRPr b="1" sz="1000">
              <a:solidFill>
                <a:srgbClr val="F6B26B"/>
              </a:solidFill>
            </a:endParaRPr>
          </a:p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900"/>
          </a:p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ja" sz="900"/>
              <a:t>1. </a:t>
            </a:r>
            <a:r>
              <a:rPr b="1" lang="ja" sz="900"/>
              <a:t>ダッシュボード</a:t>
            </a:r>
            <a:r>
              <a:rPr lang="ja" sz="900"/>
              <a:t>：画面上部の「チャット（新着）」「見積（未対応）」「予約（予約調整中）」カードには、ユーザー対応が必要な件数が表示されます。ユーザーを待たせている可能性があるため、優先的に対応してください。 </a:t>
            </a:r>
            <a:endParaRPr sz="900"/>
          </a:p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ja" sz="900"/>
              <a:t>2. </a:t>
            </a:r>
            <a:r>
              <a:rPr b="1" lang="ja" sz="900"/>
              <a:t>売上サマリー</a:t>
            </a:r>
            <a:r>
              <a:rPr lang="ja" sz="900"/>
              <a:t>：画面下部では、当月の売上合計、納車済み件数、平均客単価が自動集計され、売上状況をグラフで直感的に確認できます。 </a:t>
            </a:r>
            <a:endParaRPr sz="900"/>
          </a:p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ja" sz="900"/>
              <a:t>3. </a:t>
            </a:r>
            <a:r>
              <a:rPr b="1" lang="ja" sz="900"/>
              <a:t>通知の確認</a:t>
            </a:r>
            <a:r>
              <a:rPr lang="ja" sz="900"/>
              <a:t>: 画面右上の「ベルマーク」から通知を確認します。見積・予約依頼の通知は「詳細へ」から該当依頼詳細画面を開けます。「全部既読」で、たまっている通知を一括で既読にできます。 </a:t>
            </a:r>
            <a:endParaRPr sz="900"/>
          </a:p>
        </p:txBody>
      </p:sp>
      <p:pic>
        <p:nvPicPr>
          <p:cNvPr id="182" name="Google Shape;182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4800" y="678678"/>
            <a:ext cx="4572001" cy="31475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3" name="Google Shape;183;p18"/>
          <p:cNvCxnSpPr/>
          <p:nvPr/>
        </p:nvCxnSpPr>
        <p:spPr>
          <a:xfrm>
            <a:off x="3565075" y="719075"/>
            <a:ext cx="1019400" cy="501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184" name="Google Shape;184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76801" y="669552"/>
            <a:ext cx="4267199" cy="2240950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18"/>
          <p:cNvSpPr txBox="1"/>
          <p:nvPr/>
        </p:nvSpPr>
        <p:spPr>
          <a:xfrm>
            <a:off x="6144000" y="0"/>
            <a:ext cx="30000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100" u="sng">
                <a:solidFill>
                  <a:schemeClr val="hlink"/>
                </a:solidFill>
                <a:hlinkClick r:id="rId5"/>
              </a:rPr>
              <a:t>ホーム｜くるぺっと店舗管理</a:t>
            </a:r>
            <a:r>
              <a:rPr lang="ja" sz="1100">
                <a:solidFill>
                  <a:schemeClr val="dk1"/>
                </a:solidFill>
              </a:rPr>
              <a:t> </a:t>
            </a:r>
            <a:endParaRPr/>
          </a:p>
        </p:txBody>
      </p:sp>
      <p:pic>
        <p:nvPicPr>
          <p:cNvPr id="186" name="Google Shape;186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594026" y="2910500"/>
            <a:ext cx="3575099" cy="13068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7" name="Google Shape;187;p18"/>
          <p:cNvCxnSpPr/>
          <p:nvPr/>
        </p:nvCxnSpPr>
        <p:spPr>
          <a:xfrm flipH="1">
            <a:off x="8352600" y="1374025"/>
            <a:ext cx="479700" cy="15150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88" name="Google Shape;188;p18"/>
          <p:cNvSpPr/>
          <p:nvPr/>
        </p:nvSpPr>
        <p:spPr>
          <a:xfrm>
            <a:off x="8832300" y="3524825"/>
            <a:ext cx="282600" cy="175800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89" name="Google Shape;189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604099" y="3177336"/>
            <a:ext cx="716340" cy="4540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0" name="Google Shape;190;p18"/>
          <p:cNvCxnSpPr>
            <a:endCxn id="191" idx="3"/>
          </p:cNvCxnSpPr>
          <p:nvPr/>
        </p:nvCxnSpPr>
        <p:spPr>
          <a:xfrm rot="10800000">
            <a:off x="8320500" y="3404275"/>
            <a:ext cx="511800" cy="1155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91" name="Google Shape;191;p18"/>
          <p:cNvSpPr/>
          <p:nvPr/>
        </p:nvSpPr>
        <p:spPr>
          <a:xfrm>
            <a:off x="7604100" y="3177325"/>
            <a:ext cx="716400" cy="453900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9"/>
          <p:cNvSpPr txBox="1"/>
          <p:nvPr>
            <p:ph type="title"/>
          </p:nvPr>
        </p:nvSpPr>
        <p:spPr>
          <a:xfrm>
            <a:off x="311700" y="340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ja" sz="1320"/>
              <a:t>2.2　チャットの基本操作（1）新着を確認する </a:t>
            </a:r>
            <a:endParaRPr b="1" sz="132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ja" sz="1009"/>
              <a:t>ユーザーとのリアルタイムな意思疎通や、修理箇所の画像送受信を行います。</a:t>
            </a:r>
            <a:endParaRPr sz="1009"/>
          </a:p>
        </p:txBody>
      </p:sp>
      <p:sp>
        <p:nvSpPr>
          <p:cNvPr id="197" name="Google Shape;197;p19"/>
          <p:cNvSpPr txBox="1"/>
          <p:nvPr>
            <p:ph idx="1" type="body"/>
          </p:nvPr>
        </p:nvSpPr>
        <p:spPr>
          <a:xfrm>
            <a:off x="311700" y="4287600"/>
            <a:ext cx="8520600" cy="77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ja" sz="900"/>
              <a:t>1.</a:t>
            </a:r>
            <a:r>
              <a:rPr lang="ja" sz="900"/>
              <a:t>ユーザーからチャットや依頼が届くと、ダッシュボードまたはメニュー欄に新着件数が表示されます。 </a:t>
            </a:r>
            <a:endParaRPr sz="900"/>
          </a:p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ja" sz="900"/>
              <a:t>2.</a:t>
            </a:r>
            <a:r>
              <a:rPr b="1" lang="ja" sz="900"/>
              <a:t>未読確認：</a:t>
            </a:r>
            <a:r>
              <a:rPr lang="ja" sz="900"/>
              <a:t>「チャット一覧」を開き、新着メッセージを確認します。未読のチャットには、オレンジ色の縦線と未読バッジが表示されます。 </a:t>
            </a:r>
            <a:endParaRPr sz="900"/>
          </a:p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ja" sz="900"/>
              <a:t>3. </a:t>
            </a:r>
            <a:r>
              <a:rPr b="1" lang="ja" sz="900"/>
              <a:t>未返信アラート: </a:t>
            </a:r>
            <a:r>
              <a:rPr lang="ja" sz="900"/>
              <a:t>店舗側から返信していないチャットがある場合は、画面下部に未返信アラートが表示されます。 </a:t>
            </a:r>
            <a:endParaRPr sz="900"/>
          </a:p>
        </p:txBody>
      </p:sp>
      <p:pic>
        <p:nvPicPr>
          <p:cNvPr id="198" name="Google Shape;198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72700" y="606750"/>
            <a:ext cx="4159599" cy="2902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30380" y="3631241"/>
            <a:ext cx="3644236" cy="58278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0" name="Google Shape;200;p19"/>
          <p:cNvCxnSpPr/>
          <p:nvPr/>
        </p:nvCxnSpPr>
        <p:spPr>
          <a:xfrm flipH="1" rot="10800000">
            <a:off x="5666012" y="3460388"/>
            <a:ext cx="281100" cy="193800"/>
          </a:xfrm>
          <a:prstGeom prst="straightConnector1">
            <a:avLst/>
          </a:prstGeom>
          <a:noFill/>
          <a:ln cap="flat" cmpd="sng" w="2907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01" name="Google Shape;201;p19"/>
          <p:cNvSpPr txBox="1"/>
          <p:nvPr/>
        </p:nvSpPr>
        <p:spPr>
          <a:xfrm>
            <a:off x="6144000" y="0"/>
            <a:ext cx="30000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100" u="sng">
                <a:solidFill>
                  <a:schemeClr val="hlink"/>
                </a:solidFill>
                <a:hlinkClick r:id="rId5"/>
              </a:rPr>
              <a:t>チャット一覧｜くるぺっと店舗管理</a:t>
            </a:r>
            <a:r>
              <a:rPr lang="ja" sz="1100">
                <a:solidFill>
                  <a:schemeClr val="dk1"/>
                </a:solidFill>
              </a:rPr>
              <a:t> </a:t>
            </a:r>
            <a:endParaRPr/>
          </a:p>
        </p:txBody>
      </p:sp>
      <p:pic>
        <p:nvPicPr>
          <p:cNvPr id="202" name="Google Shape;202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672709" y="2523623"/>
            <a:ext cx="1306999" cy="36023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3" name="Google Shape;203;p19"/>
          <p:cNvCxnSpPr>
            <a:stCxn id="202" idx="0"/>
          </p:cNvCxnSpPr>
          <p:nvPr/>
        </p:nvCxnSpPr>
        <p:spPr>
          <a:xfrm rot="10800000">
            <a:off x="5124009" y="1071923"/>
            <a:ext cx="202200" cy="1451700"/>
          </a:xfrm>
          <a:prstGeom prst="straightConnector1">
            <a:avLst/>
          </a:prstGeom>
          <a:noFill/>
          <a:ln cap="flat" cmpd="sng" w="2907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204" name="Google Shape;204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11700" y="606750"/>
            <a:ext cx="4216309" cy="2902724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p19"/>
          <p:cNvSpPr/>
          <p:nvPr/>
        </p:nvSpPr>
        <p:spPr>
          <a:xfrm>
            <a:off x="1228725" y="1019175"/>
            <a:ext cx="966900" cy="485700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06" name="Google Shape;206;p19"/>
          <p:cNvSpPr/>
          <p:nvPr/>
        </p:nvSpPr>
        <p:spPr>
          <a:xfrm>
            <a:off x="876300" y="985825"/>
            <a:ext cx="228600" cy="219000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0"/>
          <p:cNvSpPr txBox="1"/>
          <p:nvPr>
            <p:ph type="title"/>
          </p:nvPr>
        </p:nvSpPr>
        <p:spPr>
          <a:xfrm>
            <a:off x="311700" y="340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ja" sz="1320"/>
              <a:t>2.2　チャットの基本操作（2）内容を確認して対応する </a:t>
            </a:r>
            <a:endParaRPr b="1" sz="132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ja" sz="1009"/>
              <a:t>ユーザーとのリアルタイムな意思疎通や、修理箇所の画像送受信を行います。</a:t>
            </a:r>
            <a:endParaRPr sz="1009"/>
          </a:p>
        </p:txBody>
      </p:sp>
      <p:sp>
        <p:nvSpPr>
          <p:cNvPr id="212" name="Google Shape;212;p20"/>
          <p:cNvSpPr txBox="1"/>
          <p:nvPr>
            <p:ph idx="1" type="body"/>
          </p:nvPr>
        </p:nvSpPr>
        <p:spPr>
          <a:xfrm>
            <a:off x="311700" y="4195195"/>
            <a:ext cx="8520600" cy="88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ja" sz="900"/>
              <a:t>1. </a:t>
            </a:r>
            <a:r>
              <a:rPr b="1" lang="ja" sz="900"/>
              <a:t>返信：</a:t>
            </a:r>
            <a:r>
              <a:rPr lang="ja" sz="900"/>
              <a:t>チャット詳細画面の下部から、テキストや画像（1回最大10枚、1枚あたり5MB以内）を送信します。 </a:t>
            </a:r>
            <a:endParaRPr sz="900"/>
          </a:p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ja" sz="900"/>
              <a:t>2.</a:t>
            </a:r>
            <a:r>
              <a:rPr b="1" lang="ja" sz="900"/>
              <a:t> </a:t>
            </a:r>
            <a:r>
              <a:rPr b="1" lang="ja" sz="900"/>
              <a:t>情報カード：</a:t>
            </a:r>
            <a:r>
              <a:rPr lang="ja" sz="900"/>
              <a:t>チャット内に表示される情報カードから、見積依頼や予約依頼の内容を確認します。</a:t>
            </a:r>
            <a:r>
              <a:rPr lang="ja" sz="900"/>
              <a:t> </a:t>
            </a:r>
            <a:endParaRPr sz="900"/>
          </a:p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ja" sz="900"/>
              <a:t>3. </a:t>
            </a:r>
            <a:r>
              <a:rPr b="1" lang="ja" sz="900"/>
              <a:t>依頼内容に応じて対応します。 </a:t>
            </a:r>
            <a:endParaRPr b="1" sz="900"/>
          </a:p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ja" sz="900"/>
              <a:t>見積依頼：</a:t>
            </a:r>
            <a:r>
              <a:rPr lang="ja" sz="900"/>
              <a:t>見積依頼が届くと、右上の「見積作成」が有効になります。必要事項を確認し、見積を作成・回答します。 </a:t>
            </a:r>
            <a:endParaRPr sz="900"/>
          </a:p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ja" sz="900"/>
              <a:t>予約依頼：</a:t>
            </a:r>
            <a:r>
              <a:rPr lang="ja" sz="900"/>
              <a:t>希望日時と作業内容を確認します。日程調整が必要な場合は、右上の「日程調整」から候補日時を送信します。</a:t>
            </a:r>
            <a:r>
              <a:rPr b="1" lang="ja" sz="900"/>
              <a:t> </a:t>
            </a:r>
            <a:endParaRPr b="1" sz="900"/>
          </a:p>
        </p:txBody>
      </p:sp>
      <p:pic>
        <p:nvPicPr>
          <p:cNvPr id="213" name="Google Shape;213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11606" y="354000"/>
            <a:ext cx="4032395" cy="2852499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20"/>
          <p:cNvSpPr txBox="1"/>
          <p:nvPr/>
        </p:nvSpPr>
        <p:spPr>
          <a:xfrm>
            <a:off x="6144000" y="0"/>
            <a:ext cx="30000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100" u="sng">
                <a:solidFill>
                  <a:schemeClr val="hlink"/>
                </a:solidFill>
                <a:hlinkClick r:id="rId4"/>
              </a:rPr>
              <a:t>チャット一覧｜くるぺっと店舗管理</a:t>
            </a:r>
            <a:r>
              <a:rPr lang="ja" sz="1100">
                <a:solidFill>
                  <a:schemeClr val="dk1"/>
                </a:solidFill>
              </a:rPr>
              <a:t> </a:t>
            </a:r>
            <a:endParaRPr/>
          </a:p>
        </p:txBody>
      </p:sp>
      <p:pic>
        <p:nvPicPr>
          <p:cNvPr id="215" name="Google Shape;215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606750"/>
            <a:ext cx="4242300" cy="262146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16" name="Google Shape;216;p20"/>
          <p:cNvCxnSpPr/>
          <p:nvPr/>
        </p:nvCxnSpPr>
        <p:spPr>
          <a:xfrm rot="10800000">
            <a:off x="3532750" y="1088900"/>
            <a:ext cx="307500" cy="2577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217" name="Google Shape;217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144850" y="2152600"/>
            <a:ext cx="3295150" cy="204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2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840250" y="1346607"/>
            <a:ext cx="857250" cy="3238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19" name="Google Shape;219;p20"/>
          <p:cNvCxnSpPr>
            <a:stCxn id="218" idx="2"/>
          </p:cNvCxnSpPr>
          <p:nvPr/>
        </p:nvCxnSpPr>
        <p:spPr>
          <a:xfrm>
            <a:off x="4268875" y="1670457"/>
            <a:ext cx="419100" cy="5301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21"/>
          <p:cNvSpPr txBox="1"/>
          <p:nvPr>
            <p:ph type="title"/>
          </p:nvPr>
        </p:nvSpPr>
        <p:spPr>
          <a:xfrm>
            <a:off x="311700" y="340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b="1" lang="ja" sz="1320"/>
              <a:t>2.3　概算見積の提示（システム見積）</a:t>
            </a:r>
            <a:endParaRPr b="1" sz="132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ja" sz="1009"/>
              <a:t>ユーザーからの見積依頼に対し、システム上で「概算」を提示する機能です。</a:t>
            </a:r>
            <a:endParaRPr b="1" sz="1320"/>
          </a:p>
        </p:txBody>
      </p:sp>
      <p:sp>
        <p:nvSpPr>
          <p:cNvPr id="225" name="Google Shape;225;p21"/>
          <p:cNvSpPr txBox="1"/>
          <p:nvPr>
            <p:ph idx="1" type="body"/>
          </p:nvPr>
        </p:nvSpPr>
        <p:spPr>
          <a:xfrm>
            <a:off x="311700" y="4214025"/>
            <a:ext cx="8520600" cy="85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ja" sz="900"/>
              <a:t>1. </a:t>
            </a:r>
            <a:r>
              <a:rPr b="1" lang="ja" sz="900"/>
              <a:t>未対応依頼の確認:</a:t>
            </a:r>
            <a:r>
              <a:rPr lang="ja" sz="900"/>
              <a:t>  左メニュー「見積一覧」を開くと、デフォルトで「未対応」タブが表示されます。ユーザーから依頼が届き、まだ金額や所要時間、有効期限などを入力していない依頼がここに並びます。</a:t>
            </a:r>
            <a:endParaRPr sz="900"/>
          </a:p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ja" sz="900"/>
              <a:t>2.</a:t>
            </a:r>
            <a:r>
              <a:rPr b="1" lang="ja" sz="900"/>
              <a:t>見積の作成と送信:</a:t>
            </a:r>
            <a:r>
              <a:rPr lang="ja" sz="900"/>
              <a:t>  未対応の依頼を開き、登録済みの作業カテゴリを選択して、各金額、所要時間、有効期限を入力し「見積作成」を押します。作成すると一覧では「対応済」に移動します。</a:t>
            </a:r>
            <a:endParaRPr sz="900"/>
          </a:p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ja" sz="900"/>
              <a:t>注意点: </a:t>
            </a:r>
            <a:r>
              <a:rPr lang="ja" sz="900"/>
              <a:t>ここで作成する「システム見積」はあくまで概算の提示であり、この時点では予約や請負契約は成立しません。</a:t>
            </a:r>
            <a:endParaRPr sz="900"/>
          </a:p>
        </p:txBody>
      </p:sp>
      <p:pic>
        <p:nvPicPr>
          <p:cNvPr id="226" name="Google Shape;226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617675"/>
            <a:ext cx="4131399" cy="291869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49823" y="859351"/>
            <a:ext cx="4182476" cy="2918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71600" y="3736399"/>
            <a:ext cx="648325" cy="35117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29" name="Google Shape;229;p21"/>
          <p:cNvCxnSpPr>
            <a:stCxn id="228" idx="3"/>
          </p:cNvCxnSpPr>
          <p:nvPr/>
        </p:nvCxnSpPr>
        <p:spPr>
          <a:xfrm flipH="1" rot="10800000">
            <a:off x="2019925" y="1739987"/>
            <a:ext cx="2136300" cy="21720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30" name="Google Shape;230;p21"/>
          <p:cNvSpPr txBox="1"/>
          <p:nvPr/>
        </p:nvSpPr>
        <p:spPr>
          <a:xfrm>
            <a:off x="6144000" y="0"/>
            <a:ext cx="30000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100" u="sng">
                <a:solidFill>
                  <a:schemeClr val="hlink"/>
                </a:solidFill>
                <a:hlinkClick r:id="rId6"/>
              </a:rPr>
              <a:t>見積依頼一覧｜くるぺっと店舗管理</a:t>
            </a:r>
            <a:r>
              <a:rPr lang="ja" sz="1100">
                <a:solidFill>
                  <a:schemeClr val="dk1"/>
                </a:solidFill>
              </a:rPr>
              <a:t> </a:t>
            </a:r>
            <a:endParaRPr/>
          </a:p>
        </p:txBody>
      </p:sp>
      <p:cxnSp>
        <p:nvCxnSpPr>
          <p:cNvPr id="231" name="Google Shape;231;p21"/>
          <p:cNvCxnSpPr/>
          <p:nvPr/>
        </p:nvCxnSpPr>
        <p:spPr>
          <a:xfrm rot="10800000">
            <a:off x="7563223" y="3619000"/>
            <a:ext cx="466800" cy="4287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22"/>
          <p:cNvSpPr txBox="1"/>
          <p:nvPr>
            <p:ph type="title"/>
          </p:nvPr>
        </p:nvSpPr>
        <p:spPr>
          <a:xfrm>
            <a:off x="311700" y="340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ja" sz="1320"/>
              <a:t>2.4　予約・作業管理（日時の承認と調整）</a:t>
            </a:r>
            <a:endParaRPr b="1" sz="132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ja" sz="1009"/>
              <a:t>ユーザーからの来店希望日時を確認し、スケジュールを確定させます。</a:t>
            </a:r>
            <a:endParaRPr sz="1009"/>
          </a:p>
        </p:txBody>
      </p:sp>
      <p:sp>
        <p:nvSpPr>
          <p:cNvPr id="237" name="Google Shape;237;p22"/>
          <p:cNvSpPr txBox="1"/>
          <p:nvPr>
            <p:ph idx="1" type="body"/>
          </p:nvPr>
        </p:nvSpPr>
        <p:spPr>
          <a:xfrm>
            <a:off x="311700" y="4287600"/>
            <a:ext cx="8520600" cy="77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900"/>
          </a:p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ja" sz="900"/>
              <a:t>1. </a:t>
            </a:r>
            <a:r>
              <a:rPr b="1" lang="ja" sz="900"/>
              <a:t>予約承認:  </a:t>
            </a:r>
            <a:r>
              <a:rPr lang="ja" sz="900"/>
              <a:t>予約詳細の「予約調整」セクションで、ユーザーの希望日時を確認します。問題がなければ、対象日時を選択して「予約承認」を押します。この操作で予約が確定し、ユーザーへ自動通知されます。</a:t>
            </a:r>
            <a:endParaRPr sz="900"/>
          </a:p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ja" sz="900"/>
              <a:t>2.</a:t>
            </a:r>
            <a:r>
              <a:rPr b="1" lang="ja" sz="900"/>
              <a:t> 予約</a:t>
            </a:r>
            <a:r>
              <a:rPr b="1" lang="ja" sz="900"/>
              <a:t>日時</a:t>
            </a:r>
            <a:r>
              <a:rPr b="1" lang="ja" sz="900"/>
              <a:t>の再</a:t>
            </a:r>
            <a:r>
              <a:rPr b="1" lang="ja" sz="900"/>
              <a:t>提案</a:t>
            </a:r>
            <a:r>
              <a:rPr b="1" lang="ja" sz="900"/>
              <a:t>:</a:t>
            </a:r>
            <a:r>
              <a:rPr lang="ja" sz="900"/>
              <a:t> 都合が悪い場合は「予約調整」ボタンから、店舗側の空き時間を最大2つ入力してユーザーへ再提案を行います。</a:t>
            </a:r>
            <a:endParaRPr sz="900"/>
          </a:p>
        </p:txBody>
      </p:sp>
      <p:pic>
        <p:nvPicPr>
          <p:cNvPr id="238" name="Google Shape;238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638346"/>
            <a:ext cx="4566699" cy="318683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7300" y="606750"/>
            <a:ext cx="4566701" cy="3218413"/>
          </a:xfrm>
          <a:prstGeom prst="rect">
            <a:avLst/>
          </a:prstGeom>
          <a:noFill/>
          <a:ln>
            <a:noFill/>
          </a:ln>
        </p:spPr>
      </p:pic>
      <p:sp>
        <p:nvSpPr>
          <p:cNvPr id="240" name="Google Shape;240;p22"/>
          <p:cNvSpPr txBox="1"/>
          <p:nvPr/>
        </p:nvSpPr>
        <p:spPr>
          <a:xfrm>
            <a:off x="6144000" y="0"/>
            <a:ext cx="30000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100" u="sng">
                <a:solidFill>
                  <a:schemeClr val="hlink"/>
                </a:solidFill>
                <a:hlinkClick r:id="rId5"/>
              </a:rPr>
              <a:t>予約・作業管理｜くるぺっと店舗管理</a:t>
            </a:r>
            <a:r>
              <a:rPr lang="ja" sz="1100">
                <a:solidFill>
                  <a:schemeClr val="dk1"/>
                </a:solidFill>
              </a:rPr>
              <a:t> </a:t>
            </a:r>
            <a:endParaRPr/>
          </a:p>
        </p:txBody>
      </p:sp>
      <p:pic>
        <p:nvPicPr>
          <p:cNvPr id="241" name="Google Shape;241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55588" y="3693563"/>
            <a:ext cx="1197087" cy="354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42" name="Google Shape;242;p22"/>
          <p:cNvCxnSpPr>
            <a:stCxn id="241" idx="0"/>
          </p:cNvCxnSpPr>
          <p:nvPr/>
        </p:nvCxnSpPr>
        <p:spPr>
          <a:xfrm flipH="1" rot="10800000">
            <a:off x="1654131" y="3359663"/>
            <a:ext cx="348900" cy="3339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23"/>
          <p:cNvSpPr txBox="1"/>
          <p:nvPr>
            <p:ph type="title"/>
          </p:nvPr>
        </p:nvSpPr>
        <p:spPr>
          <a:xfrm>
            <a:off x="311700" y="34050"/>
            <a:ext cx="8520600" cy="50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70714"/>
              <a:buFont typeface="Arial"/>
              <a:buNone/>
            </a:pPr>
            <a:r>
              <a:rPr b="1" lang="ja" sz="1400"/>
              <a:t>2.5　予約確認と正式見積の提示（請負契約）</a:t>
            </a:r>
            <a:endParaRPr b="1"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ct val="98128"/>
              <a:buNone/>
            </a:pPr>
            <a:r>
              <a:rPr lang="ja" sz="1009"/>
              <a:t>予約が確定し、車両を確認（またはヒアリング）、正式見積を提示します。ユーザーが正式見積書と利用規約に同意すると、請負契約が成立します。 </a:t>
            </a:r>
            <a:endParaRPr sz="1009"/>
          </a:p>
        </p:txBody>
      </p:sp>
      <p:sp>
        <p:nvSpPr>
          <p:cNvPr id="248" name="Google Shape;248;p23"/>
          <p:cNvSpPr txBox="1"/>
          <p:nvPr>
            <p:ph idx="1" type="body"/>
          </p:nvPr>
        </p:nvSpPr>
        <p:spPr>
          <a:xfrm>
            <a:off x="311700" y="4352225"/>
            <a:ext cx="8520600" cy="70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ja" sz="900"/>
              <a:t>1.</a:t>
            </a:r>
            <a:r>
              <a:rPr b="1" lang="ja" sz="900"/>
              <a:t> </a:t>
            </a:r>
            <a:r>
              <a:rPr b="1" lang="ja" sz="900"/>
              <a:t>正式見積</a:t>
            </a:r>
            <a:r>
              <a:rPr lang="ja" sz="900"/>
              <a:t>: 「見積」セクションの「見積書（正式）」タブを選択し、自社の見積ソフト等で作成した正式な見積書（PDFまたは画像）をアップロードします。</a:t>
            </a:r>
            <a:endParaRPr sz="900"/>
          </a:p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ja" sz="900"/>
              <a:t>2. </a:t>
            </a:r>
            <a:r>
              <a:rPr b="1" lang="ja" sz="900"/>
              <a:t>請負契約の成立</a:t>
            </a:r>
            <a:r>
              <a:rPr lang="ja" sz="900"/>
              <a:t>: アップロードした正式見積に対し、ユーザーの同意後、請負契約が成立し、店舗側のステータスが自動更新されます。契約成立を確認してから作業を開始します。 </a:t>
            </a:r>
            <a:endParaRPr sz="900"/>
          </a:p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ja" sz="900"/>
              <a:t>注意点:</a:t>
            </a:r>
            <a:r>
              <a:rPr lang="ja" sz="900"/>
              <a:t> 予約詳細画面の「見積書（システム）」タブは事前の概算内容を確認するためのものです。請負契約には、正式見積書のアップロードが必要です。 </a:t>
            </a:r>
            <a:endParaRPr sz="900"/>
          </a:p>
        </p:txBody>
      </p:sp>
      <p:pic>
        <p:nvPicPr>
          <p:cNvPr id="249" name="Google Shape;249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875" y="671375"/>
            <a:ext cx="5206809" cy="3680850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p23"/>
          <p:cNvSpPr txBox="1"/>
          <p:nvPr/>
        </p:nvSpPr>
        <p:spPr>
          <a:xfrm>
            <a:off x="6144000" y="0"/>
            <a:ext cx="30000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100" u="sng">
                <a:solidFill>
                  <a:schemeClr val="hlink"/>
                </a:solidFill>
                <a:hlinkClick r:id="rId4"/>
              </a:rPr>
              <a:t>予約・作業管理｜くるぺっと店舗管理</a:t>
            </a:r>
            <a:r>
              <a:rPr lang="ja" sz="1100">
                <a:solidFill>
                  <a:schemeClr val="dk1"/>
                </a:solidFill>
              </a:rPr>
              <a:t> </a:t>
            </a:r>
            <a:endParaRPr/>
          </a:p>
        </p:txBody>
      </p:sp>
      <p:pic>
        <p:nvPicPr>
          <p:cNvPr id="251" name="Google Shape;251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41750" y="842950"/>
            <a:ext cx="1210450" cy="2078201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23"/>
          <p:cNvSpPr txBox="1"/>
          <p:nvPr/>
        </p:nvSpPr>
        <p:spPr>
          <a:xfrm>
            <a:off x="5869675" y="606750"/>
            <a:ext cx="954600" cy="28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ユーザー画面</a:t>
            </a:r>
            <a:endParaRPr sz="10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253" name="Google Shape;253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175443" y="1233606"/>
            <a:ext cx="1681150" cy="12968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676750" y="3278421"/>
            <a:ext cx="3154600" cy="994554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p23"/>
          <p:cNvSpPr/>
          <p:nvPr/>
        </p:nvSpPr>
        <p:spPr>
          <a:xfrm>
            <a:off x="5580350" y="635375"/>
            <a:ext cx="3347400" cy="24180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256" name="Google Shape;256;p23"/>
          <p:cNvCxnSpPr/>
          <p:nvPr/>
        </p:nvCxnSpPr>
        <p:spPr>
          <a:xfrm flipH="1" rot="10800000">
            <a:off x="6820325" y="2522250"/>
            <a:ext cx="339000" cy="2763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57" name="Google Shape;257;p23"/>
          <p:cNvCxnSpPr/>
          <p:nvPr/>
        </p:nvCxnSpPr>
        <p:spPr>
          <a:xfrm>
            <a:off x="8610175" y="2446850"/>
            <a:ext cx="12600" cy="9045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24"/>
          <p:cNvSpPr txBox="1"/>
          <p:nvPr>
            <p:ph type="title"/>
          </p:nvPr>
        </p:nvSpPr>
        <p:spPr>
          <a:xfrm>
            <a:off x="311700" y="340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ja" sz="1320"/>
              <a:t>2.6　予約・作業管理（ステータス更新と中断・再開）</a:t>
            </a:r>
            <a:endParaRPr b="1" sz="132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ja" sz="1009"/>
              <a:t>作業の進行状況をシステムに反映し、店舗とユーザーの間で最新状況を共有します。 </a:t>
            </a:r>
            <a:endParaRPr sz="1009"/>
          </a:p>
        </p:txBody>
      </p:sp>
      <p:sp>
        <p:nvSpPr>
          <p:cNvPr id="263" name="Google Shape;263;p24"/>
          <p:cNvSpPr txBox="1"/>
          <p:nvPr>
            <p:ph idx="1" type="body"/>
          </p:nvPr>
        </p:nvSpPr>
        <p:spPr>
          <a:xfrm>
            <a:off x="311700" y="4217525"/>
            <a:ext cx="8520600" cy="84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ja" sz="800"/>
              <a:t>1. </a:t>
            </a:r>
            <a:r>
              <a:rPr b="1" lang="ja" sz="800"/>
              <a:t>進捗の更新（作業完了・納車完了）</a:t>
            </a:r>
            <a:r>
              <a:rPr lang="ja" sz="800"/>
              <a:t>: 店舗側で手動更新する主なステータスは以下の2つです。画面上部のプルダウンから更新してください。 </a:t>
            </a:r>
            <a:endParaRPr sz="800"/>
          </a:p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ja" sz="800"/>
              <a:t>① 修理が終わったタイミングで「作業完了」へ変更（※請負契約完了後のみ可能） </a:t>
            </a:r>
            <a:endParaRPr sz="800"/>
          </a:p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ja" sz="800"/>
              <a:t>② ユーザーが決済を済ませ、車両を引き渡したタイミングで「納車済み」へ変更</a:t>
            </a:r>
            <a:endParaRPr sz="800"/>
          </a:p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ja" sz="800"/>
              <a:t>2. </a:t>
            </a:r>
            <a:r>
              <a:rPr b="1" lang="ja" sz="800"/>
              <a:t>中断:</a:t>
            </a:r>
            <a:r>
              <a:rPr lang="ja" sz="800"/>
              <a:t> 部品待ち等で作業を一時停止する場合は、ステータスを「中断」に変更し、必ず中断理由（例：バンパー入荷待ち）を入力してください。（※中断操作は「予約調整中～請負契約完了まで」の間のみ可能です）</a:t>
            </a:r>
            <a:endParaRPr sz="800"/>
          </a:p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ja" sz="800"/>
              <a:t>3. </a:t>
            </a:r>
            <a:r>
              <a:rPr b="1" lang="ja" sz="800"/>
              <a:t>再開</a:t>
            </a:r>
            <a:r>
              <a:rPr lang="ja" sz="800"/>
              <a:t>: 中断から復帰する際は、画面内の「中断から再開」ボタンを押してください。システムが自動で中断前の状態に戻します。</a:t>
            </a:r>
            <a:endParaRPr sz="800"/>
          </a:p>
        </p:txBody>
      </p:sp>
      <p:pic>
        <p:nvPicPr>
          <p:cNvPr id="264" name="Google Shape;264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9750" y="954203"/>
            <a:ext cx="4392125" cy="31040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51875" y="606750"/>
            <a:ext cx="4392125" cy="31069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66" name="Google Shape;266;p24"/>
          <p:cNvCxnSpPr/>
          <p:nvPr/>
        </p:nvCxnSpPr>
        <p:spPr>
          <a:xfrm rot="10800000">
            <a:off x="1582525" y="2587450"/>
            <a:ext cx="219900" cy="1884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267" name="Google Shape;267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578675" y="3270825"/>
            <a:ext cx="1267948" cy="442900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pic>
      <p:cxnSp>
        <p:nvCxnSpPr>
          <p:cNvPr id="268" name="Google Shape;268;p24"/>
          <p:cNvCxnSpPr>
            <a:endCxn id="267" idx="0"/>
          </p:cNvCxnSpPr>
          <p:nvPr/>
        </p:nvCxnSpPr>
        <p:spPr>
          <a:xfrm flipH="1">
            <a:off x="8212649" y="2623425"/>
            <a:ext cx="389400" cy="6474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69" name="Google Shape;269;p24"/>
          <p:cNvSpPr txBox="1"/>
          <p:nvPr/>
        </p:nvSpPr>
        <p:spPr>
          <a:xfrm>
            <a:off x="6144000" y="0"/>
            <a:ext cx="30000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100" u="sng">
                <a:solidFill>
                  <a:schemeClr val="hlink"/>
                </a:solidFill>
                <a:hlinkClick r:id="rId6"/>
              </a:rPr>
              <a:t>予約・作業管理｜くるぺっと店舗管理</a:t>
            </a:r>
            <a:r>
              <a:rPr lang="ja" sz="1100">
                <a:solidFill>
                  <a:schemeClr val="dk1"/>
                </a:solidFill>
              </a:rPr>
              <a:t> </a:t>
            </a:r>
            <a:endParaRPr/>
          </a:p>
        </p:txBody>
      </p:sp>
      <p:pic>
        <p:nvPicPr>
          <p:cNvPr id="270" name="Google Shape;270;p2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0" y="2342850"/>
            <a:ext cx="1582525" cy="1452200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25"/>
          <p:cNvSpPr txBox="1"/>
          <p:nvPr>
            <p:ph type="title"/>
          </p:nvPr>
        </p:nvSpPr>
        <p:spPr>
          <a:xfrm>
            <a:off x="311700" y="340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ja" sz="1320"/>
              <a:t>2.7　請求作成と支払い案内</a:t>
            </a:r>
            <a:r>
              <a:rPr b="1" lang="ja" sz="1320"/>
              <a:t>（1）OCR伝票登録と請求作成</a:t>
            </a:r>
            <a:endParaRPr b="1" sz="132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ja" sz="1009"/>
              <a:t>作業完了後、伝票画像をアップロードし、OCR（文字読み取り）で読み取った内容をもとに請求データを作成します。 </a:t>
            </a:r>
            <a:endParaRPr sz="1009"/>
          </a:p>
        </p:txBody>
      </p:sp>
      <p:sp>
        <p:nvSpPr>
          <p:cNvPr id="276" name="Google Shape;276;p25"/>
          <p:cNvSpPr txBox="1"/>
          <p:nvPr>
            <p:ph idx="1" type="body"/>
          </p:nvPr>
        </p:nvSpPr>
        <p:spPr>
          <a:xfrm>
            <a:off x="311700" y="4362963"/>
            <a:ext cx="8520600" cy="77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ja" sz="900"/>
              <a:t>1. </a:t>
            </a:r>
            <a:r>
              <a:rPr b="1" lang="ja" sz="900"/>
              <a:t>伝票の読み取り</a:t>
            </a:r>
            <a:r>
              <a:rPr lang="ja" sz="900"/>
              <a:t>: 作業完了後、「作業明細（請求書）」から伝票（画像またはPDF）をアップロードし、「OCR解析を開始する」を押します。 </a:t>
            </a:r>
            <a:endParaRPr sz="900"/>
          </a:p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ja" sz="900"/>
              <a:t>2. </a:t>
            </a:r>
            <a:r>
              <a:rPr b="1" lang="ja" sz="900"/>
              <a:t>読み取り結果の確認・修正</a:t>
            </a:r>
            <a:r>
              <a:rPr lang="ja" sz="900"/>
              <a:t>：「伝票番号」「車台番号」「作業内容」「金額」などを原本と照合し、誤りがある場合は手動で修正します。 </a:t>
            </a:r>
            <a:endParaRPr sz="900"/>
          </a:p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ja" sz="900"/>
              <a:t>3. </a:t>
            </a:r>
            <a:r>
              <a:rPr b="1" lang="ja" sz="900"/>
              <a:t>請求額の保存</a:t>
            </a:r>
            <a:r>
              <a:rPr lang="ja" sz="900"/>
              <a:t>：「内容を保存する」を押すと、クーポンの利用条件を満たす場合は割引が自動適用され、最終請求額が算出されます。 </a:t>
            </a:r>
            <a:endParaRPr sz="900"/>
          </a:p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ja" sz="900"/>
              <a:t>※重要：決済完了後は、システム上で請求内容を修正できません。支払い案内を行う前に、作業内容・クーポン・最終請求額を必ず確認してください。 </a:t>
            </a:r>
            <a:endParaRPr b="1" sz="900"/>
          </a:p>
        </p:txBody>
      </p:sp>
      <p:pic>
        <p:nvPicPr>
          <p:cNvPr id="277" name="Google Shape;277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5633" y="1475975"/>
            <a:ext cx="4015218" cy="284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7300" y="606750"/>
            <a:ext cx="4566699" cy="3186830"/>
          </a:xfrm>
          <a:prstGeom prst="rect">
            <a:avLst/>
          </a:prstGeom>
          <a:noFill/>
          <a:ln>
            <a:noFill/>
          </a:ln>
        </p:spPr>
      </p:pic>
      <p:sp>
        <p:nvSpPr>
          <p:cNvPr id="279" name="Google Shape;279;p25"/>
          <p:cNvSpPr txBox="1"/>
          <p:nvPr/>
        </p:nvSpPr>
        <p:spPr>
          <a:xfrm>
            <a:off x="6144000" y="0"/>
            <a:ext cx="30000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100" u="sng">
                <a:solidFill>
                  <a:schemeClr val="hlink"/>
                </a:solidFill>
                <a:hlinkClick r:id="rId5"/>
              </a:rPr>
              <a:t>予約・作業管理｜くるぺっと店舗管理</a:t>
            </a:r>
            <a:r>
              <a:rPr lang="ja" sz="1100">
                <a:solidFill>
                  <a:schemeClr val="dk1"/>
                </a:solidFill>
              </a:rPr>
              <a:t> </a:t>
            </a:r>
            <a:endParaRPr/>
          </a:p>
        </p:txBody>
      </p:sp>
      <p:pic>
        <p:nvPicPr>
          <p:cNvPr id="280" name="Google Shape;280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9967" y="606742"/>
            <a:ext cx="1409850" cy="1058175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pic>
      <p:cxnSp>
        <p:nvCxnSpPr>
          <p:cNvPr id="281" name="Google Shape;281;p25"/>
          <p:cNvCxnSpPr/>
          <p:nvPr/>
        </p:nvCxnSpPr>
        <p:spPr>
          <a:xfrm flipH="1" rot="10800000">
            <a:off x="1350251" y="1105450"/>
            <a:ext cx="389400" cy="1443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282" name="Google Shape;282;p2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630200" y="606750"/>
            <a:ext cx="2905800" cy="6786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83" name="Google Shape;283;p25"/>
          <p:cNvCxnSpPr/>
          <p:nvPr/>
        </p:nvCxnSpPr>
        <p:spPr>
          <a:xfrm>
            <a:off x="3278275" y="1218350"/>
            <a:ext cx="6300" cy="3204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26"/>
          <p:cNvSpPr txBox="1"/>
          <p:nvPr>
            <p:ph type="title"/>
          </p:nvPr>
        </p:nvSpPr>
        <p:spPr>
          <a:xfrm>
            <a:off x="311700" y="340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ja" sz="1320"/>
              <a:t>2.7　</a:t>
            </a:r>
            <a:r>
              <a:rPr b="1" lang="ja" sz="1320"/>
              <a:t>請求作成と支払い案内</a:t>
            </a:r>
            <a:r>
              <a:rPr b="1" lang="ja" sz="1320"/>
              <a:t>（</a:t>
            </a:r>
            <a:r>
              <a:rPr b="1" lang="ja" sz="1320"/>
              <a:t>2）支払いQRコード・URL生成</a:t>
            </a:r>
            <a:endParaRPr b="1" sz="132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ja" sz="1009"/>
              <a:t>保存した作業内容と最終請求額を確認し、QRコードまたはURLで支払いを案内します。 </a:t>
            </a:r>
            <a:endParaRPr sz="1009"/>
          </a:p>
        </p:txBody>
      </p:sp>
      <p:sp>
        <p:nvSpPr>
          <p:cNvPr id="289" name="Google Shape;289;p26"/>
          <p:cNvSpPr txBox="1"/>
          <p:nvPr>
            <p:ph idx="1" type="body"/>
          </p:nvPr>
        </p:nvSpPr>
        <p:spPr>
          <a:xfrm>
            <a:off x="311700" y="4170078"/>
            <a:ext cx="8520600" cy="89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ja" sz="900"/>
              <a:t>1. </a:t>
            </a:r>
            <a:r>
              <a:rPr b="1" lang="ja" sz="900"/>
              <a:t>店頭で支払う場合</a:t>
            </a:r>
            <a:r>
              <a:rPr lang="ja" sz="900"/>
              <a:t>：「支払い用QRコードを生成」を押し、表示されたQRコードをユーザーに読み取ってもらいます。 </a:t>
            </a:r>
            <a:endParaRPr sz="900"/>
          </a:p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ja" sz="900"/>
              <a:t>2. </a:t>
            </a:r>
            <a:r>
              <a:rPr b="1" lang="ja" sz="900"/>
              <a:t>店舗外から支払う場合</a:t>
            </a:r>
            <a:r>
              <a:rPr lang="ja" sz="900"/>
              <a:t>：「支払いURLを生成して送信」を押し、確認画面で「確定する」を押します。支払い案内メールが自動送信され、URLもコピーされるため、必要に応じてチャットでも送信できます。 </a:t>
            </a:r>
            <a:endParaRPr sz="900"/>
          </a:p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ja" sz="900"/>
              <a:t>※重要：「支払いURLを生成して送信」を押すたびに、ユーザーへ支払い案内メールが送信されます。金額変更などがない限り、繰り返し送信しないでください。金額変更後にURLを再発行した場合は、旧URLを使用しないようユーザーへ案内してください。旧URLで決済されると、「金額相違あり」と表示される場合があります。 </a:t>
            </a:r>
            <a:endParaRPr b="1" sz="900"/>
          </a:p>
        </p:txBody>
      </p:sp>
      <p:sp>
        <p:nvSpPr>
          <p:cNvPr id="290" name="Google Shape;290;p26"/>
          <p:cNvSpPr txBox="1"/>
          <p:nvPr/>
        </p:nvSpPr>
        <p:spPr>
          <a:xfrm>
            <a:off x="6144000" y="0"/>
            <a:ext cx="30000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100" u="sng">
                <a:solidFill>
                  <a:schemeClr val="hlink"/>
                </a:solidFill>
                <a:hlinkClick r:id="rId3"/>
              </a:rPr>
              <a:t>予約・作業管理｜くるぺっと店舗管理</a:t>
            </a:r>
            <a:r>
              <a:rPr lang="ja" sz="1100">
                <a:solidFill>
                  <a:schemeClr val="dk1"/>
                </a:solidFill>
              </a:rPr>
              <a:t> </a:t>
            </a:r>
            <a:endParaRPr/>
          </a:p>
        </p:txBody>
      </p:sp>
      <p:pic>
        <p:nvPicPr>
          <p:cNvPr id="291" name="Google Shape;291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72100" y="606750"/>
            <a:ext cx="3873849" cy="284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" name="Google Shape;292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10625" y="2911221"/>
            <a:ext cx="1275875" cy="1275875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pic>
      <p:cxnSp>
        <p:nvCxnSpPr>
          <p:cNvPr id="293" name="Google Shape;293;p26"/>
          <p:cNvCxnSpPr>
            <a:endCxn id="292" idx="3"/>
          </p:cNvCxnSpPr>
          <p:nvPr/>
        </p:nvCxnSpPr>
        <p:spPr>
          <a:xfrm flipH="1">
            <a:off x="2186500" y="3149859"/>
            <a:ext cx="821700" cy="3993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294" name="Google Shape;294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509737" y="2719912"/>
            <a:ext cx="2268533" cy="14671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95" name="Google Shape;295;p26"/>
          <p:cNvCxnSpPr>
            <a:endCxn id="294" idx="1"/>
          </p:cNvCxnSpPr>
          <p:nvPr/>
        </p:nvCxnSpPr>
        <p:spPr>
          <a:xfrm>
            <a:off x="5733937" y="3158900"/>
            <a:ext cx="775800" cy="2946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27"/>
          <p:cNvSpPr txBox="1"/>
          <p:nvPr>
            <p:ph type="title"/>
          </p:nvPr>
        </p:nvSpPr>
        <p:spPr>
          <a:xfrm>
            <a:off x="311700" y="340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ja" sz="1320"/>
              <a:t>2.8　修理履歴の確認</a:t>
            </a:r>
            <a:endParaRPr b="1" sz="132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ja" sz="1009"/>
              <a:t>過去に完了（支払い済み）した修理データを検索・確認する画面です。</a:t>
            </a:r>
            <a:endParaRPr sz="1009"/>
          </a:p>
        </p:txBody>
      </p:sp>
      <p:sp>
        <p:nvSpPr>
          <p:cNvPr id="301" name="Google Shape;301;p27"/>
          <p:cNvSpPr txBox="1"/>
          <p:nvPr>
            <p:ph idx="1" type="body"/>
          </p:nvPr>
        </p:nvSpPr>
        <p:spPr>
          <a:xfrm>
            <a:off x="311700" y="4287600"/>
            <a:ext cx="8520600" cy="77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900"/>
          </a:p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ja" sz="900"/>
              <a:t>1. </a:t>
            </a:r>
            <a:r>
              <a:rPr b="1" lang="ja" sz="900"/>
              <a:t>検索</a:t>
            </a:r>
            <a:r>
              <a:rPr b="1" lang="ja" sz="900"/>
              <a:t>：</a:t>
            </a:r>
            <a:r>
              <a:rPr lang="ja" sz="900"/>
              <a:t>左メニュー「修理履歴一覧」から、車種や伝票番号、日付などで過去のデータを絞り込み検索できます。</a:t>
            </a:r>
            <a:endParaRPr sz="900"/>
          </a:p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ja" sz="900"/>
              <a:t>2. </a:t>
            </a:r>
            <a:r>
              <a:rPr b="1" lang="ja" sz="900"/>
              <a:t>詳細確認</a:t>
            </a:r>
            <a:r>
              <a:rPr b="1" lang="ja" sz="900"/>
              <a:t>：</a:t>
            </a:r>
            <a:r>
              <a:rPr lang="ja" sz="900"/>
              <a:t>詳細画面を開くと、システムに登録されたOCR解析結果（テキストデータ）と、アップロードした伝票の「原本（画像/PDF）」の両方を確認できるため、後日の問い合わせ時にもすぐに対応可能です。</a:t>
            </a:r>
            <a:endParaRPr sz="900"/>
          </a:p>
        </p:txBody>
      </p:sp>
      <p:pic>
        <p:nvPicPr>
          <p:cNvPr id="302" name="Google Shape;302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5950" y="606750"/>
            <a:ext cx="5205394" cy="3680849"/>
          </a:xfrm>
          <a:prstGeom prst="rect">
            <a:avLst/>
          </a:prstGeom>
          <a:noFill/>
          <a:ln>
            <a:noFill/>
          </a:ln>
        </p:spPr>
      </p:pic>
      <p:sp>
        <p:nvSpPr>
          <p:cNvPr id="303" name="Google Shape;303;p27"/>
          <p:cNvSpPr txBox="1"/>
          <p:nvPr/>
        </p:nvSpPr>
        <p:spPr>
          <a:xfrm>
            <a:off x="6144000" y="0"/>
            <a:ext cx="30000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100" u="sng">
                <a:solidFill>
                  <a:schemeClr val="hlink"/>
                </a:solidFill>
                <a:hlinkClick r:id="rId4"/>
              </a:rPr>
              <a:t>修理履歴一覧｜くるぺっと店舗管理</a:t>
            </a:r>
            <a:r>
              <a:rPr lang="ja" sz="1100">
                <a:solidFill>
                  <a:schemeClr val="dk1"/>
                </a:solidFill>
              </a:rPr>
              <a:t> </a:t>
            </a:r>
            <a:endParaRPr/>
          </a:p>
        </p:txBody>
      </p:sp>
      <p:pic>
        <p:nvPicPr>
          <p:cNvPr id="304" name="Google Shape;304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55100" y="1768500"/>
            <a:ext cx="3994199" cy="1606500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05" name="Google Shape;305;p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593769" y="3528700"/>
            <a:ext cx="3397855" cy="54435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06" name="Google Shape;306;p27"/>
          <p:cNvCxnSpPr/>
          <p:nvPr/>
        </p:nvCxnSpPr>
        <p:spPr>
          <a:xfrm flipH="1">
            <a:off x="7900575" y="2311125"/>
            <a:ext cx="175800" cy="12246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28"/>
          <p:cNvSpPr txBox="1"/>
          <p:nvPr>
            <p:ph type="title"/>
          </p:nvPr>
        </p:nvSpPr>
        <p:spPr>
          <a:xfrm>
            <a:off x="311700" y="340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ja" sz="1320"/>
              <a:t>2.9　作業実績の登録</a:t>
            </a:r>
            <a:endParaRPr b="1" sz="132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ja" sz="1009"/>
              <a:t>店舗の修理技術や実績をユーザーに公開し、依頼時の安心感や信頼感を高めるための機能です。</a:t>
            </a:r>
            <a:endParaRPr sz="1009"/>
          </a:p>
        </p:txBody>
      </p:sp>
      <p:sp>
        <p:nvSpPr>
          <p:cNvPr id="312" name="Google Shape;312;p28"/>
          <p:cNvSpPr txBox="1"/>
          <p:nvPr>
            <p:ph idx="1" type="body"/>
          </p:nvPr>
        </p:nvSpPr>
        <p:spPr>
          <a:xfrm>
            <a:off x="311700" y="4419477"/>
            <a:ext cx="8520600" cy="61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ja" sz="900"/>
              <a:t>1. </a:t>
            </a:r>
            <a:r>
              <a:rPr b="1" lang="ja" sz="900"/>
              <a:t>実績の登録: </a:t>
            </a:r>
            <a:r>
              <a:rPr lang="ja" sz="900"/>
              <a:t>左メニュー「作業実績一覧」から新規登録を行います。過去に行った修理の「タイトル」「カテゴリ」「費用」「作業時間」などを入力します。</a:t>
            </a:r>
            <a:endParaRPr sz="900"/>
          </a:p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ja" sz="900"/>
              <a:t>2.</a:t>
            </a:r>
            <a:r>
              <a:rPr b="1" lang="ja" sz="900"/>
              <a:t> </a:t>
            </a:r>
            <a:r>
              <a:rPr b="1" lang="ja" sz="900"/>
              <a:t>写真と説明の追加: </a:t>
            </a:r>
            <a:r>
              <a:rPr lang="ja" sz="900"/>
              <a:t>必要に応じて修理箇所の写真や、作業のこだわりなどの説明文を追加できます。（※店舗の裁量で自由に構成可能です）</a:t>
            </a:r>
            <a:endParaRPr sz="900"/>
          </a:p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ja" sz="900"/>
              <a:t>3. </a:t>
            </a:r>
            <a:r>
              <a:rPr b="1" lang="ja" sz="900"/>
              <a:t>活用のメリット</a:t>
            </a:r>
            <a:r>
              <a:rPr lang="ja" sz="900"/>
              <a:t>: ユーザーが店舗ページを閲覧した際、自分と同じような修理（車種や傷の種類など）の実績があると、依頼を判断しやすくなります。</a:t>
            </a:r>
            <a:endParaRPr sz="900"/>
          </a:p>
        </p:txBody>
      </p:sp>
      <p:pic>
        <p:nvPicPr>
          <p:cNvPr id="313" name="Google Shape;313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09638" y="606750"/>
            <a:ext cx="5206824" cy="3680850"/>
          </a:xfrm>
          <a:prstGeom prst="rect">
            <a:avLst/>
          </a:prstGeom>
          <a:noFill/>
          <a:ln>
            <a:noFill/>
          </a:ln>
        </p:spPr>
      </p:pic>
      <p:sp>
        <p:nvSpPr>
          <p:cNvPr id="314" name="Google Shape;314;p28"/>
          <p:cNvSpPr txBox="1"/>
          <p:nvPr/>
        </p:nvSpPr>
        <p:spPr>
          <a:xfrm>
            <a:off x="6144000" y="0"/>
            <a:ext cx="30000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100" u="sng">
                <a:solidFill>
                  <a:schemeClr val="hlink"/>
                </a:solidFill>
                <a:hlinkClick r:id="rId4"/>
              </a:rPr>
              <a:t>作業実績一覧｜くるぺっと店舗管理</a:t>
            </a:r>
            <a:r>
              <a:rPr lang="ja" sz="1100">
                <a:solidFill>
                  <a:schemeClr val="dk1"/>
                </a:solidFill>
              </a:rPr>
              <a:t> </a:t>
            </a:r>
            <a:endParaRPr/>
          </a:p>
        </p:txBody>
      </p:sp>
      <p:pic>
        <p:nvPicPr>
          <p:cNvPr id="315" name="Google Shape;315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537675"/>
            <a:ext cx="3322251" cy="2380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" name="Google Shape;316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67167" y="2665975"/>
            <a:ext cx="3513525" cy="16216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17" name="Google Shape;317;p28"/>
          <p:cNvCxnSpPr/>
          <p:nvPr/>
        </p:nvCxnSpPr>
        <p:spPr>
          <a:xfrm flipH="1" rot="10800000">
            <a:off x="2461875" y="3705475"/>
            <a:ext cx="1526100" cy="4269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29"/>
          <p:cNvSpPr txBox="1"/>
          <p:nvPr>
            <p:ph type="title"/>
          </p:nvPr>
        </p:nvSpPr>
        <p:spPr>
          <a:xfrm>
            <a:off x="311700" y="340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ja" sz="1320"/>
              <a:t>2.10　クーポンの発行</a:t>
            </a:r>
            <a:endParaRPr b="1" sz="132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ja" sz="1009"/>
              <a:t>店舗独自の割引クーポンを発行し、リピート利用を促します。</a:t>
            </a:r>
            <a:endParaRPr sz="1009"/>
          </a:p>
        </p:txBody>
      </p:sp>
      <p:sp>
        <p:nvSpPr>
          <p:cNvPr id="323" name="Google Shape;323;p29"/>
          <p:cNvSpPr txBox="1"/>
          <p:nvPr>
            <p:ph idx="1" type="body"/>
          </p:nvPr>
        </p:nvSpPr>
        <p:spPr>
          <a:xfrm>
            <a:off x="311700" y="4381803"/>
            <a:ext cx="8520600" cy="64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ja" sz="900"/>
              <a:t>1. </a:t>
            </a:r>
            <a:r>
              <a:rPr b="1" lang="ja" sz="900"/>
              <a:t>新規作成：</a:t>
            </a:r>
            <a:r>
              <a:rPr lang="ja" sz="900"/>
              <a:t>左メニュー「クーポン管理」から「新規作成」を押します。</a:t>
            </a:r>
            <a:endParaRPr sz="900"/>
          </a:p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ja" sz="900"/>
              <a:t>2. </a:t>
            </a:r>
            <a:r>
              <a:rPr b="1" lang="ja" sz="900"/>
              <a:t>条件設定：</a:t>
            </a:r>
            <a:r>
              <a:rPr lang="ja" sz="900"/>
              <a:t>クーポンの「タイトル」「クーポン金額」</a:t>
            </a:r>
            <a:r>
              <a:rPr lang="ja" sz="900"/>
              <a:t>「有効期限」</a:t>
            </a:r>
            <a:r>
              <a:rPr lang="ja" sz="900"/>
              <a:t>「利用条件金額」「利用可能回数」などを設定して保存します。</a:t>
            </a:r>
            <a:endParaRPr sz="900"/>
          </a:p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ja" sz="900"/>
              <a:t>3. </a:t>
            </a:r>
            <a:r>
              <a:rPr b="1" lang="ja" sz="900"/>
              <a:t>自動適用：</a:t>
            </a:r>
            <a:r>
              <a:rPr lang="ja" sz="900"/>
              <a:t>発行したクーポンは、ユーザーの条件に合致した場合、前述の「OCR伝票登録（請求作成）」のタイミングでシステムにより自動適用されます。</a:t>
            </a:r>
            <a:endParaRPr sz="900"/>
          </a:p>
        </p:txBody>
      </p:sp>
      <p:pic>
        <p:nvPicPr>
          <p:cNvPr id="324" name="Google Shape;324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42050" y="606750"/>
            <a:ext cx="5201949" cy="3680849"/>
          </a:xfrm>
          <a:prstGeom prst="rect">
            <a:avLst/>
          </a:prstGeom>
          <a:noFill/>
          <a:ln>
            <a:noFill/>
          </a:ln>
        </p:spPr>
      </p:pic>
      <p:sp>
        <p:nvSpPr>
          <p:cNvPr id="325" name="Google Shape;325;p29"/>
          <p:cNvSpPr txBox="1"/>
          <p:nvPr/>
        </p:nvSpPr>
        <p:spPr>
          <a:xfrm>
            <a:off x="6144000" y="0"/>
            <a:ext cx="30000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100" u="sng">
                <a:solidFill>
                  <a:schemeClr val="hlink"/>
                </a:solidFill>
                <a:hlinkClick r:id="rId4"/>
              </a:rPr>
              <a:t>クーポン管理｜くるぺっと店舗管理</a:t>
            </a:r>
            <a:r>
              <a:rPr lang="ja" sz="1100">
                <a:solidFill>
                  <a:schemeClr val="dk1"/>
                </a:solidFill>
              </a:rPr>
              <a:t> </a:t>
            </a:r>
            <a:endParaRPr/>
          </a:p>
        </p:txBody>
      </p:sp>
      <p:pic>
        <p:nvPicPr>
          <p:cNvPr id="326" name="Google Shape;326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2023325"/>
            <a:ext cx="3548325" cy="163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271975" y="1267825"/>
            <a:ext cx="1276350" cy="4381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28" name="Google Shape;328;p29"/>
          <p:cNvCxnSpPr>
            <a:endCxn id="327" idx="2"/>
          </p:cNvCxnSpPr>
          <p:nvPr/>
        </p:nvCxnSpPr>
        <p:spPr>
          <a:xfrm rot="10800000">
            <a:off x="2910150" y="1705975"/>
            <a:ext cx="223800" cy="4731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30"/>
          <p:cNvSpPr txBox="1"/>
          <p:nvPr>
            <p:ph type="title"/>
          </p:nvPr>
        </p:nvSpPr>
        <p:spPr>
          <a:xfrm>
            <a:off x="311700" y="340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ja" sz="1320"/>
              <a:t>2.11　レビューへの返信</a:t>
            </a:r>
            <a:endParaRPr b="1" sz="132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ja" sz="1009"/>
              <a:t>納車後にユーザーから投稿された口コミを確認し、返信を行います。</a:t>
            </a:r>
            <a:endParaRPr sz="1009"/>
          </a:p>
        </p:txBody>
      </p:sp>
      <p:sp>
        <p:nvSpPr>
          <p:cNvPr id="334" name="Google Shape;334;p30"/>
          <p:cNvSpPr txBox="1"/>
          <p:nvPr>
            <p:ph idx="1" type="body"/>
          </p:nvPr>
        </p:nvSpPr>
        <p:spPr>
          <a:xfrm>
            <a:off x="311700" y="4406925"/>
            <a:ext cx="8520600" cy="64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ja" sz="900"/>
              <a:t>1. 左メニュー「レビュー管理」を開くと、ユーザーからの評価とコメントが一覧表示されます。</a:t>
            </a:r>
            <a:endParaRPr sz="900"/>
          </a:p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ja" sz="900"/>
              <a:t>2. </a:t>
            </a:r>
            <a:r>
              <a:rPr lang="ja" sz="900"/>
              <a:t>対象のレビューの「コメントを追加」ボタンから、来店への感謝や次回への期待を込めたメッセージを入力して送信します。</a:t>
            </a:r>
            <a:endParaRPr sz="900"/>
          </a:p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ja" sz="900"/>
              <a:t>3. </a:t>
            </a:r>
            <a:r>
              <a:rPr lang="ja" sz="900"/>
              <a:t>返信内容は最大500文字まで入力可能です。丁寧な返信は、アプリを見る他のユーザーへの信頼アピールにも繋がります。</a:t>
            </a:r>
            <a:endParaRPr sz="900"/>
          </a:p>
        </p:txBody>
      </p:sp>
      <p:pic>
        <p:nvPicPr>
          <p:cNvPr id="335" name="Google Shape;335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72025" y="606750"/>
            <a:ext cx="5199943" cy="3680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6" name="Google Shape;336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9224" y="3109350"/>
            <a:ext cx="1255250" cy="4384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37" name="Google Shape;337;p30"/>
          <p:cNvCxnSpPr>
            <a:endCxn id="336" idx="3"/>
          </p:cNvCxnSpPr>
          <p:nvPr/>
        </p:nvCxnSpPr>
        <p:spPr>
          <a:xfrm flipH="1">
            <a:off x="1714474" y="3128788"/>
            <a:ext cx="3108600" cy="1998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38" name="Google Shape;338;p30"/>
          <p:cNvSpPr txBox="1"/>
          <p:nvPr/>
        </p:nvSpPr>
        <p:spPr>
          <a:xfrm>
            <a:off x="6144000" y="0"/>
            <a:ext cx="30000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100" u="sng">
                <a:solidFill>
                  <a:schemeClr val="hlink"/>
                </a:solidFill>
                <a:hlinkClick r:id="rId5"/>
              </a:rPr>
              <a:t>レビュー管理｜くるぺっと店舗管理</a:t>
            </a:r>
            <a:r>
              <a:rPr lang="ja" sz="1100">
                <a:solidFill>
                  <a:schemeClr val="dk1"/>
                </a:solidFill>
              </a:rPr>
              <a:t> 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31"/>
          <p:cNvSpPr txBox="1"/>
          <p:nvPr>
            <p:ph type="title"/>
          </p:nvPr>
        </p:nvSpPr>
        <p:spPr>
          <a:xfrm>
            <a:off x="311700" y="340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ja" sz="1320"/>
              <a:t>2.12　アカウント設定</a:t>
            </a:r>
            <a:endParaRPr b="1" sz="132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ja" sz="1009"/>
              <a:t>左下のメニューから、アカウントのセキュリティ設定やログアウトを行います。</a:t>
            </a:r>
            <a:endParaRPr sz="1009"/>
          </a:p>
        </p:txBody>
      </p:sp>
      <p:sp>
        <p:nvSpPr>
          <p:cNvPr id="344" name="Google Shape;344;p31"/>
          <p:cNvSpPr txBox="1"/>
          <p:nvPr>
            <p:ph idx="1" type="body"/>
          </p:nvPr>
        </p:nvSpPr>
        <p:spPr>
          <a:xfrm>
            <a:off x="311700" y="4287600"/>
            <a:ext cx="8520600" cy="77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ja" sz="900"/>
              <a:t>1. </a:t>
            </a:r>
            <a:r>
              <a:rPr lang="ja" sz="900"/>
              <a:t>パスワード・メールアドレスの変更: 左下のメニューの「カギボタン」を開くと、タブを切り替えて現在ログインしているアカウントの「パスワード」および「メールアドレス」を変更できます。</a:t>
            </a:r>
            <a:endParaRPr sz="900"/>
          </a:p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ja" sz="900"/>
              <a:t>2. </a:t>
            </a:r>
            <a:r>
              <a:rPr lang="ja" sz="900"/>
              <a:t>ログアウトと有効期限: 共有パソコンを利用している場合など、セキュリティを保つために、業務終了時は必ずメニューから「ログアウト」をクリックしてシステムを終了してください。 </a:t>
            </a:r>
            <a:endParaRPr sz="900"/>
          </a:p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ja" sz="900"/>
              <a:t>※セキュリティ上の仕様として、ログイン状態のまま「7日間（1週間）」経過すると、自動的にログアウトされ、再度ログインが求められます。</a:t>
            </a:r>
            <a:endParaRPr sz="900"/>
          </a:p>
        </p:txBody>
      </p:sp>
      <p:pic>
        <p:nvPicPr>
          <p:cNvPr id="345" name="Google Shape;345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82300" y="606750"/>
            <a:ext cx="5274626" cy="3680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46" name="Google Shape;346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606750"/>
            <a:ext cx="1453955" cy="3680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32"/>
          <p:cNvSpPr txBox="1"/>
          <p:nvPr>
            <p:ph type="title"/>
          </p:nvPr>
        </p:nvSpPr>
        <p:spPr>
          <a:xfrm>
            <a:off x="1067625" y="743702"/>
            <a:ext cx="7096800" cy="18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ja" sz="1320"/>
              <a:t>3.1　請求トラブルを防ぐための重要ルール</a:t>
            </a:r>
            <a:endParaRPr b="1" sz="132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</a:pPr>
            <a:r>
              <a:t/>
            </a:r>
            <a:endParaRPr b="1" sz="132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ja" sz="1009"/>
              <a:t>1. OCR（自動読み取り）結果の確認</a:t>
            </a:r>
            <a:endParaRPr sz="1009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ja" sz="1009"/>
              <a:t>OCRは100％の精度ではありません。取り込んだ「伝票番号」「車台番号」「請求金額」などに誤りがないか、必ず原本と照合してください。誤りがある場合は、決済案内を行う前に修正してください。 </a:t>
            </a:r>
            <a:endParaRPr sz="1009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009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ja" sz="1009"/>
              <a:t>2. 請求金額変更時の決済URL再発行</a:t>
            </a:r>
            <a:endParaRPr sz="1009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ja" sz="1009"/>
              <a:t>決済用QRコード・URLの発行後に請求金額を変更した場合は、変更後の金額でQRコード・URLを再発行し、最新のURLをユーザーへ案内してください。変更前のURLからも決済できるため、古いURLを使用しないよう、チャットで明確に伝えてください。決済完了後は、システム上で請求金額の変更や再請求を行うことはできません。</a:t>
            </a:r>
            <a:endParaRPr sz="1009"/>
          </a:p>
        </p:txBody>
      </p:sp>
      <p:sp>
        <p:nvSpPr>
          <p:cNvPr id="352" name="Google Shape;352;p32"/>
          <p:cNvSpPr txBox="1"/>
          <p:nvPr>
            <p:ph type="title"/>
          </p:nvPr>
        </p:nvSpPr>
        <p:spPr>
          <a:xfrm>
            <a:off x="1067625" y="2811558"/>
            <a:ext cx="7096800" cy="18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ja" sz="1320"/>
              <a:t>3.2　ステータス更新と決済アラートの確認</a:t>
            </a:r>
            <a:endParaRPr b="1" sz="132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ja" sz="1009"/>
              <a:t>1. 「請負契約完了」の確認</a:t>
            </a:r>
            <a:endParaRPr sz="1009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ja" sz="1009"/>
              <a:t>ユーザーが正式見積に同意し、ステータスが「請負契約完了」になったことを確認してから、修理作業やパーツ発注を開始してください。合意前に作業を開始すると、料金や作業内容に関するトラブルにつながる可能性があります。 </a:t>
            </a:r>
            <a:endParaRPr sz="1009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009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ja" sz="1009"/>
              <a:t>2. 決済の「金額相違アラート」</a:t>
            </a:r>
            <a:endParaRPr sz="1009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ja" sz="1009"/>
              <a:t>請求金額の変更後、ユーザーが変更前のQRコード・URLから支払った場合、システム上のクーポン適用後の最終請求金額と、CloudPay Neoで実際に決済された金額が一致せず、「金額相違あり」の警告が表示されます。警告が表示された場合は「納車完了」にせず、登録した請求金額と実際の決済額を確認し、運営側へ連絡してください。差額への対応が完了してから、納車処理を行ってください。</a:t>
            </a:r>
            <a:endParaRPr sz="1009"/>
          </a:p>
        </p:txBody>
      </p:sp>
      <p:sp>
        <p:nvSpPr>
          <p:cNvPr id="353" name="Google Shape;353;p32"/>
          <p:cNvSpPr txBox="1"/>
          <p:nvPr/>
        </p:nvSpPr>
        <p:spPr>
          <a:xfrm>
            <a:off x="311700" y="175525"/>
            <a:ext cx="3617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50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rPr b="1" lang="ja" sz="1800">
                <a:solidFill>
                  <a:srgbClr val="F8F8F8"/>
                </a:solidFill>
                <a:latin typeface="Courier New"/>
                <a:ea typeface="Courier New"/>
                <a:cs typeface="Courier New"/>
                <a:sym typeface="Courier New"/>
              </a:rPr>
              <a:t>３．システム運用上の注意点</a:t>
            </a:r>
            <a:endParaRPr sz="1800">
              <a:solidFill>
                <a:srgbClr val="F8F8F8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Focus">
  <a:themeElements>
    <a:clrScheme name="Focus">
      <a:dk1>
        <a:srgbClr val="1B212C"/>
      </a:dk1>
      <a:lt1>
        <a:srgbClr val="FFFFFF"/>
      </a:lt1>
      <a:dk2>
        <a:srgbClr val="D9D9D9"/>
      </a:dk2>
      <a:lt2>
        <a:srgbClr val="82C7A5"/>
      </a:lt2>
      <a:accent1>
        <a:srgbClr val="0145AC"/>
      </a:accent1>
      <a:accent2>
        <a:srgbClr val="EECE1A"/>
      </a:accent2>
      <a:accent3>
        <a:srgbClr val="4E5567"/>
      </a:accent3>
      <a:accent4>
        <a:srgbClr val="F4D6AD"/>
      </a:accent4>
      <a:accent5>
        <a:srgbClr val="7890CD"/>
      </a:accent5>
      <a:accent6>
        <a:srgbClr val="F15E22"/>
      </a:accent6>
      <a:hlink>
        <a:srgbClr val="7890CD"/>
      </a:hlink>
      <a:folHlink>
        <a:srgbClr val="7890C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